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5"/>
  </p:notesMasterIdLst>
  <p:handoutMasterIdLst>
    <p:handoutMasterId r:id="rId56"/>
  </p:handoutMasterIdLst>
  <p:sldIdLst>
    <p:sldId id="632" r:id="rId2"/>
    <p:sldId id="682" r:id="rId3"/>
    <p:sldId id="770" r:id="rId4"/>
    <p:sldId id="804" r:id="rId5"/>
    <p:sldId id="805" r:id="rId6"/>
    <p:sldId id="807" r:id="rId7"/>
    <p:sldId id="808" r:id="rId8"/>
    <p:sldId id="809" r:id="rId9"/>
    <p:sldId id="806" r:id="rId10"/>
    <p:sldId id="810" r:id="rId11"/>
    <p:sldId id="791" r:id="rId12"/>
    <p:sldId id="792" r:id="rId13"/>
    <p:sldId id="793" r:id="rId14"/>
    <p:sldId id="796" r:id="rId15"/>
    <p:sldId id="803" r:id="rId16"/>
    <p:sldId id="811" r:id="rId17"/>
    <p:sldId id="812" r:id="rId18"/>
    <p:sldId id="815" r:id="rId19"/>
    <p:sldId id="824" r:id="rId20"/>
    <p:sldId id="774" r:id="rId21"/>
    <p:sldId id="775" r:id="rId22"/>
    <p:sldId id="776" r:id="rId23"/>
    <p:sldId id="751" r:id="rId24"/>
    <p:sldId id="778" r:id="rId25"/>
    <p:sldId id="779" r:id="rId26"/>
    <p:sldId id="752" r:id="rId27"/>
    <p:sldId id="699" r:id="rId28"/>
    <p:sldId id="753" r:id="rId29"/>
    <p:sldId id="780" r:id="rId30"/>
    <p:sldId id="781" r:id="rId31"/>
    <p:sldId id="754" r:id="rId32"/>
    <p:sldId id="783" r:id="rId33"/>
    <p:sldId id="755" r:id="rId34"/>
    <p:sldId id="756" r:id="rId35"/>
    <p:sldId id="787" r:id="rId36"/>
    <p:sldId id="713" r:id="rId37"/>
    <p:sldId id="757" r:id="rId38"/>
    <p:sldId id="759" r:id="rId39"/>
    <p:sldId id="760" r:id="rId40"/>
    <p:sldId id="758" r:id="rId41"/>
    <p:sldId id="700" r:id="rId42"/>
    <p:sldId id="761" r:id="rId43"/>
    <p:sldId id="784" r:id="rId44"/>
    <p:sldId id="763" r:id="rId45"/>
    <p:sldId id="715" r:id="rId46"/>
    <p:sldId id="764" r:id="rId47"/>
    <p:sldId id="789" r:id="rId48"/>
    <p:sldId id="814" r:id="rId49"/>
    <p:sldId id="782" r:id="rId50"/>
    <p:sldId id="790" r:id="rId51"/>
    <p:sldId id="765" r:id="rId52"/>
    <p:sldId id="785" r:id="rId53"/>
    <p:sldId id="703" r:id="rId54"/>
  </p:sldIdLst>
  <p:sldSz cx="9144000" cy="6858000" type="screen4x3"/>
  <p:notesSz cx="6669088" cy="9928225"/>
  <p:defaultTextStyle>
    <a:defPPr>
      <a:defRPr lang="ko-KR"/>
    </a:defPPr>
    <a:lvl1pPr algn="l" rtl="0" fontAlgn="base" latinLnBrk="1">
      <a:spcBef>
        <a:spcPct val="0"/>
      </a:spcBef>
      <a:spcAft>
        <a:spcPct val="0"/>
      </a:spcAft>
      <a:defRPr kumimoji="1" sz="1600" kern="1200">
        <a:solidFill>
          <a:schemeClr val="tx1"/>
        </a:solidFill>
        <a:latin typeface="HY견고딕" pitchFamily="18" charset="-127"/>
        <a:ea typeface="HY견고딕" pitchFamily="18" charset="-127"/>
        <a:cs typeface="+mn-cs"/>
      </a:defRPr>
    </a:lvl1pPr>
    <a:lvl2pPr marL="457200" algn="l" rtl="0" fontAlgn="base" latinLnBrk="1">
      <a:spcBef>
        <a:spcPct val="0"/>
      </a:spcBef>
      <a:spcAft>
        <a:spcPct val="0"/>
      </a:spcAft>
      <a:defRPr kumimoji="1" sz="1600" kern="1200">
        <a:solidFill>
          <a:schemeClr val="tx1"/>
        </a:solidFill>
        <a:latin typeface="HY견고딕" pitchFamily="18" charset="-127"/>
        <a:ea typeface="HY견고딕" pitchFamily="18" charset="-127"/>
        <a:cs typeface="+mn-cs"/>
      </a:defRPr>
    </a:lvl2pPr>
    <a:lvl3pPr marL="914400" algn="l" rtl="0" fontAlgn="base" latinLnBrk="1">
      <a:spcBef>
        <a:spcPct val="0"/>
      </a:spcBef>
      <a:spcAft>
        <a:spcPct val="0"/>
      </a:spcAft>
      <a:defRPr kumimoji="1" sz="1600" kern="1200">
        <a:solidFill>
          <a:schemeClr val="tx1"/>
        </a:solidFill>
        <a:latin typeface="HY견고딕" pitchFamily="18" charset="-127"/>
        <a:ea typeface="HY견고딕" pitchFamily="18" charset="-127"/>
        <a:cs typeface="+mn-cs"/>
      </a:defRPr>
    </a:lvl3pPr>
    <a:lvl4pPr marL="1371600" algn="l" rtl="0" fontAlgn="base" latinLnBrk="1">
      <a:spcBef>
        <a:spcPct val="0"/>
      </a:spcBef>
      <a:spcAft>
        <a:spcPct val="0"/>
      </a:spcAft>
      <a:defRPr kumimoji="1" sz="1600" kern="1200">
        <a:solidFill>
          <a:schemeClr val="tx1"/>
        </a:solidFill>
        <a:latin typeface="HY견고딕" pitchFamily="18" charset="-127"/>
        <a:ea typeface="HY견고딕" pitchFamily="18" charset="-127"/>
        <a:cs typeface="+mn-cs"/>
      </a:defRPr>
    </a:lvl4pPr>
    <a:lvl5pPr marL="1828800" algn="l" rtl="0" fontAlgn="base" latinLnBrk="1">
      <a:spcBef>
        <a:spcPct val="0"/>
      </a:spcBef>
      <a:spcAft>
        <a:spcPct val="0"/>
      </a:spcAft>
      <a:defRPr kumimoji="1" sz="1600" kern="1200">
        <a:solidFill>
          <a:schemeClr val="tx1"/>
        </a:solidFill>
        <a:latin typeface="HY견고딕" pitchFamily="18" charset="-127"/>
        <a:ea typeface="HY견고딕" pitchFamily="18" charset="-127"/>
        <a:cs typeface="+mn-cs"/>
      </a:defRPr>
    </a:lvl5pPr>
    <a:lvl6pPr marL="2286000" algn="l" defTabSz="914400" rtl="0" eaLnBrk="1" latinLnBrk="1" hangingPunct="1">
      <a:defRPr kumimoji="1" sz="1600" kern="1200">
        <a:solidFill>
          <a:schemeClr val="tx1"/>
        </a:solidFill>
        <a:latin typeface="HY견고딕" pitchFamily="18" charset="-127"/>
        <a:ea typeface="HY견고딕" pitchFamily="18" charset="-127"/>
        <a:cs typeface="+mn-cs"/>
      </a:defRPr>
    </a:lvl6pPr>
    <a:lvl7pPr marL="2743200" algn="l" defTabSz="914400" rtl="0" eaLnBrk="1" latinLnBrk="1" hangingPunct="1">
      <a:defRPr kumimoji="1" sz="1600" kern="1200">
        <a:solidFill>
          <a:schemeClr val="tx1"/>
        </a:solidFill>
        <a:latin typeface="HY견고딕" pitchFamily="18" charset="-127"/>
        <a:ea typeface="HY견고딕" pitchFamily="18" charset="-127"/>
        <a:cs typeface="+mn-cs"/>
      </a:defRPr>
    </a:lvl7pPr>
    <a:lvl8pPr marL="3200400" algn="l" defTabSz="914400" rtl="0" eaLnBrk="1" latinLnBrk="1" hangingPunct="1">
      <a:defRPr kumimoji="1" sz="1600" kern="1200">
        <a:solidFill>
          <a:schemeClr val="tx1"/>
        </a:solidFill>
        <a:latin typeface="HY견고딕" pitchFamily="18" charset="-127"/>
        <a:ea typeface="HY견고딕" pitchFamily="18" charset="-127"/>
        <a:cs typeface="+mn-cs"/>
      </a:defRPr>
    </a:lvl8pPr>
    <a:lvl9pPr marL="3657600" algn="l" defTabSz="914400" rtl="0" eaLnBrk="1" latinLnBrk="1" hangingPunct="1">
      <a:defRPr kumimoji="1" sz="1600" kern="1200">
        <a:solidFill>
          <a:schemeClr val="tx1"/>
        </a:solidFill>
        <a:latin typeface="HY견고딕" pitchFamily="18" charset="-127"/>
        <a:ea typeface="HY견고딕" pitchFamily="18"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FFC000"/>
    <a:srgbClr val="FFFFFF"/>
    <a:srgbClr val="0066CC"/>
    <a:srgbClr val="38A7B0"/>
    <a:srgbClr val="CC3300"/>
    <a:srgbClr val="CC6600"/>
    <a:srgbClr val="6600CC"/>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73" autoAdjust="0"/>
    <p:restoredTop sz="94148" autoAdjust="0"/>
  </p:normalViewPr>
  <p:slideViewPr>
    <p:cSldViewPr>
      <p:cViewPr varScale="1">
        <p:scale>
          <a:sx n="99" d="100"/>
          <a:sy n="99" d="100"/>
        </p:scale>
        <p:origin x="2016"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30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890838" cy="498475"/>
          </a:xfrm>
          <a:prstGeom prst="rect">
            <a:avLst/>
          </a:prstGeom>
          <a:noFill/>
          <a:ln w="9525">
            <a:noFill/>
            <a:miter lim="800000"/>
            <a:headEnd/>
            <a:tailEnd/>
          </a:ln>
          <a:effectLst/>
        </p:spPr>
        <p:txBody>
          <a:bodyPr vert="horz" wrap="square" lIns="92705" tIns="46353" rIns="92705" bIns="46353" numCol="1" anchor="t" anchorCtr="0" compatLnSpc="1">
            <a:prstTxWarp prst="textNoShape">
              <a:avLst/>
            </a:prstTxWarp>
          </a:bodyPr>
          <a:lstStyle>
            <a:lvl1pPr defTabSz="927100">
              <a:defRPr sz="1200">
                <a:latin typeface="굴림" pitchFamily="50" charset="-127"/>
                <a:ea typeface="굴림" pitchFamily="50" charset="-127"/>
              </a:defRPr>
            </a:lvl1pPr>
          </a:lstStyle>
          <a:p>
            <a:pPr>
              <a:defRPr/>
            </a:pPr>
            <a:endParaRPr lang="en-US" altLang="ko-KR"/>
          </a:p>
        </p:txBody>
      </p:sp>
      <p:sp>
        <p:nvSpPr>
          <p:cNvPr id="50179" name="Rectangle 3"/>
          <p:cNvSpPr>
            <a:spLocks noGrp="1" noChangeArrowheads="1"/>
          </p:cNvSpPr>
          <p:nvPr>
            <p:ph type="dt" sz="quarter" idx="1"/>
          </p:nvPr>
        </p:nvSpPr>
        <p:spPr bwMode="auto">
          <a:xfrm>
            <a:off x="3778250" y="0"/>
            <a:ext cx="2890838" cy="498475"/>
          </a:xfrm>
          <a:prstGeom prst="rect">
            <a:avLst/>
          </a:prstGeom>
          <a:noFill/>
          <a:ln w="9525">
            <a:noFill/>
            <a:miter lim="800000"/>
            <a:headEnd/>
            <a:tailEnd/>
          </a:ln>
          <a:effectLst/>
        </p:spPr>
        <p:txBody>
          <a:bodyPr vert="horz" wrap="square" lIns="92705" tIns="46353" rIns="92705" bIns="46353" numCol="1" anchor="t" anchorCtr="0" compatLnSpc="1">
            <a:prstTxWarp prst="textNoShape">
              <a:avLst/>
            </a:prstTxWarp>
          </a:bodyPr>
          <a:lstStyle>
            <a:lvl1pPr algn="r" defTabSz="927100">
              <a:defRPr sz="1200">
                <a:latin typeface="굴림" pitchFamily="50" charset="-127"/>
                <a:ea typeface="굴림" pitchFamily="50" charset="-127"/>
              </a:defRPr>
            </a:lvl1pPr>
          </a:lstStyle>
          <a:p>
            <a:pPr>
              <a:defRPr/>
            </a:pPr>
            <a:endParaRPr lang="en-US" altLang="ko-KR"/>
          </a:p>
        </p:txBody>
      </p:sp>
      <p:sp>
        <p:nvSpPr>
          <p:cNvPr id="50180" name="Rectangle 4"/>
          <p:cNvSpPr>
            <a:spLocks noGrp="1" noChangeArrowheads="1"/>
          </p:cNvSpPr>
          <p:nvPr>
            <p:ph type="ftr" sz="quarter" idx="2"/>
          </p:nvPr>
        </p:nvSpPr>
        <p:spPr bwMode="auto">
          <a:xfrm>
            <a:off x="0" y="9429750"/>
            <a:ext cx="2890838" cy="498475"/>
          </a:xfrm>
          <a:prstGeom prst="rect">
            <a:avLst/>
          </a:prstGeom>
          <a:noFill/>
          <a:ln w="9525">
            <a:noFill/>
            <a:miter lim="800000"/>
            <a:headEnd/>
            <a:tailEnd/>
          </a:ln>
          <a:effectLst/>
        </p:spPr>
        <p:txBody>
          <a:bodyPr vert="horz" wrap="square" lIns="92705" tIns="46353" rIns="92705" bIns="46353" numCol="1" anchor="b" anchorCtr="0" compatLnSpc="1">
            <a:prstTxWarp prst="textNoShape">
              <a:avLst/>
            </a:prstTxWarp>
          </a:bodyPr>
          <a:lstStyle>
            <a:lvl1pPr defTabSz="927100">
              <a:defRPr sz="1200">
                <a:latin typeface="굴림" pitchFamily="50" charset="-127"/>
                <a:ea typeface="굴림" pitchFamily="50" charset="-127"/>
              </a:defRPr>
            </a:lvl1pPr>
          </a:lstStyle>
          <a:p>
            <a:pPr>
              <a:defRPr/>
            </a:pPr>
            <a:endParaRPr lang="en-US" altLang="ko-KR"/>
          </a:p>
        </p:txBody>
      </p:sp>
      <p:sp>
        <p:nvSpPr>
          <p:cNvPr id="50181" name="Rectangle 5"/>
          <p:cNvSpPr>
            <a:spLocks noGrp="1" noChangeArrowheads="1"/>
          </p:cNvSpPr>
          <p:nvPr>
            <p:ph type="sldNum" sz="quarter" idx="3"/>
          </p:nvPr>
        </p:nvSpPr>
        <p:spPr bwMode="auto">
          <a:xfrm>
            <a:off x="3778250" y="9429750"/>
            <a:ext cx="2890838" cy="498475"/>
          </a:xfrm>
          <a:prstGeom prst="rect">
            <a:avLst/>
          </a:prstGeom>
          <a:noFill/>
          <a:ln w="9525">
            <a:noFill/>
            <a:miter lim="800000"/>
            <a:headEnd/>
            <a:tailEnd/>
          </a:ln>
          <a:effectLst/>
        </p:spPr>
        <p:txBody>
          <a:bodyPr vert="horz" wrap="square" lIns="92705" tIns="46353" rIns="92705" bIns="46353" numCol="1" anchor="b" anchorCtr="0" compatLnSpc="1">
            <a:prstTxWarp prst="textNoShape">
              <a:avLst/>
            </a:prstTxWarp>
          </a:bodyPr>
          <a:lstStyle>
            <a:lvl1pPr algn="r" defTabSz="927100">
              <a:defRPr sz="1200">
                <a:latin typeface="굴림" pitchFamily="50" charset="-127"/>
                <a:ea typeface="굴림" pitchFamily="50" charset="-127"/>
              </a:defRPr>
            </a:lvl1pPr>
          </a:lstStyle>
          <a:p>
            <a:pPr>
              <a:defRPr/>
            </a:pPr>
            <a:fld id="{A8C382E9-E5ED-4CED-B6BC-23B4AA5643F5}" type="slidenum">
              <a:rPr lang="en-US" altLang="ko-KR"/>
              <a:pPr>
                <a:defRPr/>
              </a:pPr>
              <a:t>‹#›</a:t>
            </a:fld>
            <a:endParaRPr lang="en-US" altLang="ko-KR"/>
          </a:p>
        </p:txBody>
      </p:sp>
    </p:spTree>
    <p:extLst>
      <p:ext uri="{BB962C8B-B14F-4D97-AF65-F5344CB8AC3E}">
        <p14:creationId xmlns:p14="http://schemas.microsoft.com/office/powerpoint/2010/main" val="849321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890838" cy="498475"/>
          </a:xfrm>
          <a:prstGeom prst="rect">
            <a:avLst/>
          </a:prstGeom>
          <a:noFill/>
          <a:ln w="9525">
            <a:noFill/>
            <a:miter lim="800000"/>
            <a:headEnd/>
            <a:tailEnd/>
          </a:ln>
          <a:effectLst/>
        </p:spPr>
        <p:txBody>
          <a:bodyPr vert="horz" wrap="square" lIns="92705" tIns="46353" rIns="92705" bIns="46353" numCol="1" anchor="t" anchorCtr="0" compatLnSpc="1">
            <a:prstTxWarp prst="textNoShape">
              <a:avLst/>
            </a:prstTxWarp>
          </a:bodyPr>
          <a:lstStyle>
            <a:lvl1pPr defTabSz="927100">
              <a:defRPr sz="1200">
                <a:latin typeface="굴림" pitchFamily="50" charset="-127"/>
                <a:ea typeface="굴림" pitchFamily="50" charset="-127"/>
              </a:defRPr>
            </a:lvl1pPr>
          </a:lstStyle>
          <a:p>
            <a:pPr>
              <a:defRPr/>
            </a:pPr>
            <a:endParaRPr lang="en-US" altLang="ko-KR"/>
          </a:p>
        </p:txBody>
      </p:sp>
      <p:sp>
        <p:nvSpPr>
          <p:cNvPr id="3075" name="Rectangle 3"/>
          <p:cNvSpPr>
            <a:spLocks noGrp="1" noChangeArrowheads="1"/>
          </p:cNvSpPr>
          <p:nvPr>
            <p:ph type="dt" idx="1"/>
          </p:nvPr>
        </p:nvSpPr>
        <p:spPr bwMode="auto">
          <a:xfrm>
            <a:off x="3778250" y="0"/>
            <a:ext cx="2890838" cy="498475"/>
          </a:xfrm>
          <a:prstGeom prst="rect">
            <a:avLst/>
          </a:prstGeom>
          <a:noFill/>
          <a:ln w="9525">
            <a:noFill/>
            <a:miter lim="800000"/>
            <a:headEnd/>
            <a:tailEnd/>
          </a:ln>
          <a:effectLst/>
        </p:spPr>
        <p:txBody>
          <a:bodyPr vert="horz" wrap="square" lIns="92705" tIns="46353" rIns="92705" bIns="46353" numCol="1" anchor="t" anchorCtr="0" compatLnSpc="1">
            <a:prstTxWarp prst="textNoShape">
              <a:avLst/>
            </a:prstTxWarp>
          </a:bodyPr>
          <a:lstStyle>
            <a:lvl1pPr algn="r" defTabSz="927100">
              <a:defRPr sz="1200">
                <a:latin typeface="굴림" pitchFamily="50" charset="-127"/>
                <a:ea typeface="굴림" pitchFamily="50" charset="-127"/>
              </a:defRPr>
            </a:lvl1pPr>
          </a:lstStyle>
          <a:p>
            <a:pPr>
              <a:defRPr/>
            </a:pPr>
            <a:endParaRPr lang="en-US" altLang="ko-KR"/>
          </a:p>
        </p:txBody>
      </p:sp>
      <p:sp>
        <p:nvSpPr>
          <p:cNvPr id="28676" name="Rectangle 4"/>
          <p:cNvSpPr>
            <a:spLocks noGrp="1" noRot="1" noChangeAspect="1" noChangeArrowheads="1" noTextEdit="1"/>
          </p:cNvSpPr>
          <p:nvPr>
            <p:ph type="sldImg" idx="2"/>
          </p:nvPr>
        </p:nvSpPr>
        <p:spPr bwMode="auto">
          <a:xfrm>
            <a:off x="855663" y="746125"/>
            <a:ext cx="4959350" cy="37211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889000" y="4714875"/>
            <a:ext cx="4891088" cy="4467225"/>
          </a:xfrm>
          <a:prstGeom prst="rect">
            <a:avLst/>
          </a:prstGeom>
          <a:noFill/>
          <a:ln w="9525">
            <a:noFill/>
            <a:miter lim="800000"/>
            <a:headEnd/>
            <a:tailEnd/>
          </a:ln>
          <a:effectLst/>
        </p:spPr>
        <p:txBody>
          <a:bodyPr vert="horz" wrap="square" lIns="92705" tIns="46353" rIns="92705" bIns="46353"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3078" name="Rectangle 6"/>
          <p:cNvSpPr>
            <a:spLocks noGrp="1" noChangeArrowheads="1"/>
          </p:cNvSpPr>
          <p:nvPr>
            <p:ph type="ftr" sz="quarter" idx="4"/>
          </p:nvPr>
        </p:nvSpPr>
        <p:spPr bwMode="auto">
          <a:xfrm>
            <a:off x="0" y="9429750"/>
            <a:ext cx="2890838" cy="498475"/>
          </a:xfrm>
          <a:prstGeom prst="rect">
            <a:avLst/>
          </a:prstGeom>
          <a:noFill/>
          <a:ln w="9525">
            <a:noFill/>
            <a:miter lim="800000"/>
            <a:headEnd/>
            <a:tailEnd/>
          </a:ln>
          <a:effectLst/>
        </p:spPr>
        <p:txBody>
          <a:bodyPr vert="horz" wrap="square" lIns="92705" tIns="46353" rIns="92705" bIns="46353" numCol="1" anchor="b" anchorCtr="0" compatLnSpc="1">
            <a:prstTxWarp prst="textNoShape">
              <a:avLst/>
            </a:prstTxWarp>
          </a:bodyPr>
          <a:lstStyle>
            <a:lvl1pPr defTabSz="927100">
              <a:defRPr sz="1200">
                <a:latin typeface="굴림" pitchFamily="50" charset="-127"/>
                <a:ea typeface="굴림" pitchFamily="50" charset="-127"/>
              </a:defRPr>
            </a:lvl1pPr>
          </a:lstStyle>
          <a:p>
            <a:pPr>
              <a:defRPr/>
            </a:pPr>
            <a:endParaRPr lang="en-US" altLang="ko-KR"/>
          </a:p>
        </p:txBody>
      </p:sp>
      <p:sp>
        <p:nvSpPr>
          <p:cNvPr id="3079" name="Rectangle 7"/>
          <p:cNvSpPr>
            <a:spLocks noGrp="1" noChangeArrowheads="1"/>
          </p:cNvSpPr>
          <p:nvPr>
            <p:ph type="sldNum" sz="quarter" idx="5"/>
          </p:nvPr>
        </p:nvSpPr>
        <p:spPr bwMode="auto">
          <a:xfrm>
            <a:off x="3778250" y="9429750"/>
            <a:ext cx="2890838" cy="498475"/>
          </a:xfrm>
          <a:prstGeom prst="rect">
            <a:avLst/>
          </a:prstGeom>
          <a:noFill/>
          <a:ln w="9525">
            <a:noFill/>
            <a:miter lim="800000"/>
            <a:headEnd/>
            <a:tailEnd/>
          </a:ln>
          <a:effectLst/>
        </p:spPr>
        <p:txBody>
          <a:bodyPr vert="horz" wrap="square" lIns="92705" tIns="46353" rIns="92705" bIns="46353" numCol="1" anchor="b" anchorCtr="0" compatLnSpc="1">
            <a:prstTxWarp prst="textNoShape">
              <a:avLst/>
            </a:prstTxWarp>
          </a:bodyPr>
          <a:lstStyle>
            <a:lvl1pPr algn="r" defTabSz="927100">
              <a:defRPr sz="1200">
                <a:latin typeface="굴림" pitchFamily="50" charset="-127"/>
                <a:ea typeface="굴림" pitchFamily="50" charset="-127"/>
              </a:defRPr>
            </a:lvl1pPr>
          </a:lstStyle>
          <a:p>
            <a:pPr>
              <a:defRPr/>
            </a:pPr>
            <a:fld id="{53C7CC32-617A-4543-9F16-0492C8AD01FA}" type="slidenum">
              <a:rPr lang="en-US" altLang="ko-KR"/>
              <a:pPr>
                <a:defRPr/>
              </a:pPr>
              <a:t>‹#›</a:t>
            </a:fld>
            <a:endParaRPr lang="en-US" altLang="ko-KR"/>
          </a:p>
        </p:txBody>
      </p:sp>
    </p:spTree>
    <p:extLst>
      <p:ext uri="{BB962C8B-B14F-4D97-AF65-F5344CB8AC3E}">
        <p14:creationId xmlns:p14="http://schemas.microsoft.com/office/powerpoint/2010/main" val="613298934"/>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3C7CC32-617A-4543-9F16-0492C8AD01FA}" type="slidenum">
              <a:rPr lang="en-US" altLang="ko-KR" smtClean="0"/>
              <a:pPr>
                <a:defRPr/>
              </a:pPr>
              <a:t>21</a:t>
            </a:fld>
            <a:endParaRPr lang="en-US" altLang="ko-KR"/>
          </a:p>
        </p:txBody>
      </p:sp>
    </p:spTree>
    <p:extLst>
      <p:ext uri="{BB962C8B-B14F-4D97-AF65-F5344CB8AC3E}">
        <p14:creationId xmlns:p14="http://schemas.microsoft.com/office/powerpoint/2010/main" val="291176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dirty="0"/>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a:t>마스터 부제목 스타일 편집</a:t>
            </a:r>
          </a:p>
        </p:txBody>
      </p:sp>
    </p:spTree>
    <p:extLst>
      <p:ext uri="{BB962C8B-B14F-4D97-AF65-F5344CB8AC3E}">
        <p14:creationId xmlns:p14="http://schemas.microsoft.com/office/powerpoint/2010/main" val="4187366641"/>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extLst>
      <p:ext uri="{BB962C8B-B14F-4D97-AF65-F5344CB8AC3E}">
        <p14:creationId xmlns:p14="http://schemas.microsoft.com/office/powerpoint/2010/main" val="4006216512"/>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321123522"/>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821488" y="188913"/>
            <a:ext cx="2236787" cy="6373812"/>
          </a:xfrm>
        </p:spPr>
        <p:txBody>
          <a:bodyPr vert="eaVert"/>
          <a:lstStyle/>
          <a:p>
            <a:r>
              <a:rPr lang="ko-KR" altLang="en-US" dirty="0"/>
              <a:t>마스터 제목 스타일 편집</a:t>
            </a:r>
          </a:p>
        </p:txBody>
      </p:sp>
      <p:sp>
        <p:nvSpPr>
          <p:cNvPr id="3" name="세로 텍스트 개체 틀 2"/>
          <p:cNvSpPr>
            <a:spLocks noGrp="1"/>
          </p:cNvSpPr>
          <p:nvPr>
            <p:ph type="body" orient="vert" idx="1"/>
          </p:nvPr>
        </p:nvSpPr>
        <p:spPr>
          <a:xfrm>
            <a:off x="107950" y="188913"/>
            <a:ext cx="6561138" cy="6373812"/>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863247432"/>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제목, 텍스트 및 차트">
    <p:spTree>
      <p:nvGrpSpPr>
        <p:cNvPr id="1" name=""/>
        <p:cNvGrpSpPr/>
        <p:nvPr/>
      </p:nvGrpSpPr>
      <p:grpSpPr>
        <a:xfrm>
          <a:off x="0" y="0"/>
          <a:ext cx="0" cy="0"/>
          <a:chOff x="0" y="0"/>
          <a:chExt cx="0" cy="0"/>
        </a:xfrm>
      </p:grpSpPr>
      <p:sp>
        <p:nvSpPr>
          <p:cNvPr id="2" name="제목 1"/>
          <p:cNvSpPr>
            <a:spLocks noGrp="1"/>
          </p:cNvSpPr>
          <p:nvPr>
            <p:ph type="title"/>
          </p:nvPr>
        </p:nvSpPr>
        <p:spPr>
          <a:xfrm>
            <a:off x="107950" y="188913"/>
            <a:ext cx="8928100" cy="546100"/>
          </a:xfrm>
        </p:spPr>
        <p:txBody>
          <a:bodyPr/>
          <a:lstStyle/>
          <a:p>
            <a:r>
              <a:rPr lang="ko-KR" altLang="en-US" dirty="0"/>
              <a:t>마스터 제목 스타일 편집</a:t>
            </a:r>
          </a:p>
        </p:txBody>
      </p:sp>
      <p:sp>
        <p:nvSpPr>
          <p:cNvPr id="3" name="텍스트 개체 틀 2"/>
          <p:cNvSpPr>
            <a:spLocks noGrp="1"/>
          </p:cNvSpPr>
          <p:nvPr>
            <p:ph type="body" sz="half" idx="1"/>
          </p:nvPr>
        </p:nvSpPr>
        <p:spPr>
          <a:xfrm>
            <a:off x="107950" y="981075"/>
            <a:ext cx="4398963" cy="558165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차트 개체 틀 3"/>
          <p:cNvSpPr>
            <a:spLocks noGrp="1"/>
          </p:cNvSpPr>
          <p:nvPr>
            <p:ph type="chart" sz="half" idx="2"/>
          </p:nvPr>
        </p:nvSpPr>
        <p:spPr>
          <a:xfrm>
            <a:off x="4659313" y="981075"/>
            <a:ext cx="4398962" cy="5581650"/>
          </a:xfrm>
        </p:spPr>
        <p:txBody>
          <a:bodyPr/>
          <a:lstStyle/>
          <a:p>
            <a:pPr lvl="0"/>
            <a:endParaRPr lang="ko-KR" altLang="en-US" noProof="0"/>
          </a:p>
        </p:txBody>
      </p:sp>
    </p:spTree>
    <p:extLst>
      <p:ext uri="{BB962C8B-B14F-4D97-AF65-F5344CB8AC3E}">
        <p14:creationId xmlns:p14="http://schemas.microsoft.com/office/powerpoint/2010/main" val="3415141234"/>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영단어 과제">
    <p:spTree>
      <p:nvGrpSpPr>
        <p:cNvPr id="1" name=""/>
        <p:cNvGrpSpPr/>
        <p:nvPr/>
      </p:nvGrpSpPr>
      <p:grpSpPr>
        <a:xfrm>
          <a:off x="0" y="0"/>
          <a:ext cx="0" cy="0"/>
          <a:chOff x="0" y="0"/>
          <a:chExt cx="0" cy="0"/>
        </a:xfrm>
      </p:grpSpPr>
      <p:sp>
        <p:nvSpPr>
          <p:cNvPr id="2" name="제목 1"/>
          <p:cNvSpPr>
            <a:spLocks noGrp="1"/>
          </p:cNvSpPr>
          <p:nvPr>
            <p:ph type="title"/>
          </p:nvPr>
        </p:nvSpPr>
        <p:spPr>
          <a:xfrm>
            <a:off x="0" y="116632"/>
            <a:ext cx="5004048" cy="685800"/>
          </a:xfrm>
        </p:spPr>
        <p:txBody>
          <a:bodyPr/>
          <a:lstStyle>
            <a:lvl1pPr>
              <a:defRPr sz="2800"/>
            </a:lvl1pPr>
          </a:lstStyle>
          <a:p>
            <a:r>
              <a:rPr lang="ko-KR" altLang="en-US" dirty="0"/>
              <a:t>마스터 제목 스타일 편집</a:t>
            </a:r>
          </a:p>
        </p:txBody>
      </p:sp>
      <p:sp>
        <p:nvSpPr>
          <p:cNvPr id="6" name="TextBox 5">
            <a:extLst>
              <a:ext uri="{FF2B5EF4-FFF2-40B4-BE49-F238E27FC236}">
                <a16:creationId xmlns:a16="http://schemas.microsoft.com/office/drawing/2014/main" id="{8B1D9252-850D-49CC-AAF0-4834565B6B9E}"/>
              </a:ext>
            </a:extLst>
          </p:cNvPr>
          <p:cNvSpPr txBox="1"/>
          <p:nvPr userDrawn="1"/>
        </p:nvSpPr>
        <p:spPr>
          <a:xfrm>
            <a:off x="1475656" y="6525344"/>
            <a:ext cx="5832648" cy="332656"/>
          </a:xfrm>
          <a:prstGeom prst="rect">
            <a:avLst/>
          </a:prstGeom>
          <a:noFill/>
        </p:spPr>
        <p:txBody>
          <a:bodyPr wrap="square" rtlCol="0" anchor="ctr" anchorCtr="0">
            <a:noAutofit/>
          </a:bodyPr>
          <a:lstStyle/>
          <a:p>
            <a:pPr algn="ctr"/>
            <a:r>
              <a:rPr lang="ko-KR" altLang="en-US" sz="1000" dirty="0">
                <a:solidFill>
                  <a:srgbClr val="3333FF"/>
                </a:solidFill>
                <a:latin typeface="맑은 고딕" panose="020B0503020000020004" pitchFamily="50" charset="-127"/>
                <a:ea typeface="맑은 고딕" panose="020B0503020000020004" pitchFamily="50" charset="-127"/>
              </a:rPr>
              <a:t>♥ 이 슬라이드를 출력한 후 발음과 뜻을 써서 </a:t>
            </a:r>
            <a:r>
              <a:rPr lang="ko-KR" altLang="en-US" sz="1000" dirty="0" err="1">
                <a:solidFill>
                  <a:srgbClr val="3333FF"/>
                </a:solidFill>
                <a:latin typeface="맑은 고딕" panose="020B0503020000020004" pitchFamily="50" charset="-127"/>
                <a:ea typeface="맑은 고딕" panose="020B0503020000020004" pitchFamily="50" charset="-127"/>
              </a:rPr>
              <a:t>제출하시오</a:t>
            </a:r>
            <a:r>
              <a:rPr lang="en-US" altLang="ko-KR" sz="1000" dirty="0">
                <a:solidFill>
                  <a:srgbClr val="3333FF"/>
                </a:solidFill>
                <a:latin typeface="맑은 고딕" panose="020B0503020000020004" pitchFamily="50" charset="-127"/>
                <a:ea typeface="맑은 고딕" panose="020B0503020000020004" pitchFamily="50" charset="-127"/>
              </a:rPr>
              <a:t>. (!</a:t>
            </a:r>
            <a:r>
              <a:rPr lang="ko-KR" altLang="en-US" sz="1000" dirty="0">
                <a:solidFill>
                  <a:srgbClr val="3333FF"/>
                </a:solidFill>
                <a:latin typeface="맑은 고딕" panose="020B0503020000020004" pitchFamily="50" charset="-127"/>
                <a:ea typeface="맑은 고딕" panose="020B0503020000020004" pitchFamily="50" charset="-127"/>
              </a:rPr>
              <a:t>뒷면은 연습 </a:t>
            </a:r>
            <a:r>
              <a:rPr lang="ko-KR" altLang="en-US" sz="1000" dirty="0" err="1">
                <a:solidFill>
                  <a:srgbClr val="3333FF"/>
                </a:solidFill>
                <a:latin typeface="맑은 고딕" panose="020B0503020000020004" pitchFamily="50" charset="-127"/>
                <a:ea typeface="맑은 고딕" panose="020B0503020000020004" pitchFamily="50" charset="-127"/>
              </a:rPr>
              <a:t>깜지</a:t>
            </a:r>
            <a:r>
              <a:rPr lang="en-US" altLang="ko-KR" sz="1000" dirty="0">
                <a:solidFill>
                  <a:srgbClr val="3333FF"/>
                </a:solidFill>
                <a:latin typeface="맑은 고딕" panose="020B0503020000020004" pitchFamily="50" charset="-127"/>
                <a:ea typeface="맑은 고딕" panose="020B0503020000020004" pitchFamily="50" charset="-127"/>
              </a:rPr>
              <a:t>!)</a:t>
            </a:r>
            <a:r>
              <a:rPr lang="ko-KR" altLang="en-US" sz="1000" dirty="0">
                <a:solidFill>
                  <a:srgbClr val="3333FF"/>
                </a:solidFill>
                <a:latin typeface="맑은 고딕" panose="020B0503020000020004" pitchFamily="50" charset="-127"/>
                <a:ea typeface="맑은 고딕" panose="020B0503020000020004" pitchFamily="50" charset="-127"/>
              </a:rPr>
              <a:t> ♥ </a:t>
            </a:r>
            <a:endParaRPr lang="en-US" altLang="ko-KR" sz="1000" dirty="0">
              <a:solidFill>
                <a:srgbClr val="3333FF"/>
              </a:solidFill>
              <a:latin typeface="맑은 고딕" panose="020B0503020000020004" pitchFamily="50" charset="-127"/>
              <a:ea typeface="맑은 고딕" panose="020B0503020000020004" pitchFamily="50" charset="-127"/>
            </a:endParaRPr>
          </a:p>
          <a:p>
            <a:pPr algn="ctr"/>
            <a:r>
              <a:rPr lang="ko-KR" altLang="en-US" sz="1000" dirty="0">
                <a:solidFill>
                  <a:srgbClr val="3333FF"/>
                </a:solidFill>
                <a:latin typeface="맑은 고딕" panose="020B0503020000020004" pitchFamily="50" charset="-127"/>
                <a:ea typeface="맑은 고딕" panose="020B0503020000020004" pitchFamily="50" charset="-127"/>
              </a:rPr>
              <a:t>출력에 어려움이 있는 경우에는 빈 용지 사용해도 됩니다</a:t>
            </a:r>
            <a:r>
              <a:rPr lang="en-US" altLang="ko-KR" sz="1000" dirty="0">
                <a:solidFill>
                  <a:srgbClr val="3333FF"/>
                </a:solidFill>
                <a:latin typeface="맑은 고딕" panose="020B0503020000020004" pitchFamily="50" charset="-127"/>
                <a:ea typeface="맑은 고딕" panose="020B0503020000020004" pitchFamily="50" charset="-127"/>
              </a:rPr>
              <a:t>.</a:t>
            </a:r>
            <a:r>
              <a:rPr lang="ko-KR" altLang="en-US" sz="1000" dirty="0">
                <a:solidFill>
                  <a:srgbClr val="3333FF"/>
                </a:solidFill>
                <a:latin typeface="맑은 고딕" panose="020B0503020000020004" pitchFamily="50" charset="-127"/>
                <a:ea typeface="맑은 고딕" panose="020B0503020000020004" pitchFamily="50" charset="-127"/>
              </a:rPr>
              <a:t> </a:t>
            </a:r>
          </a:p>
        </p:txBody>
      </p:sp>
      <p:sp>
        <p:nvSpPr>
          <p:cNvPr id="9" name="제목 1">
            <a:extLst>
              <a:ext uri="{FF2B5EF4-FFF2-40B4-BE49-F238E27FC236}">
                <a16:creationId xmlns:a16="http://schemas.microsoft.com/office/drawing/2014/main" id="{FC6DD0ED-1AEA-4B62-B727-75EC2BBFB911}"/>
              </a:ext>
            </a:extLst>
          </p:cNvPr>
          <p:cNvSpPr txBox="1">
            <a:spLocks/>
          </p:cNvSpPr>
          <p:nvPr userDrawn="1"/>
        </p:nvSpPr>
        <p:spPr bwMode="auto">
          <a:xfrm>
            <a:off x="5004048" y="123528"/>
            <a:ext cx="2088232"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kumimoji="1" sz="2800" b="1">
                <a:solidFill>
                  <a:srgbClr val="000066"/>
                </a:solidFill>
                <a:effectLst>
                  <a:outerShdw blurRad="38100" dist="38100" dir="2700000" algn="tl">
                    <a:srgbClr val="C0C0C0"/>
                  </a:outerShdw>
                </a:effectLst>
                <a:latin typeface="+mj-lt"/>
                <a:ea typeface="+mj-ea"/>
                <a:cs typeface="+mj-cs"/>
              </a:defRPr>
            </a:lvl1pPr>
            <a:lvl2pPr algn="l" rtl="0" eaLnBrk="0" fontAlgn="base" latinLnBrk="1" hangingPunct="0">
              <a:spcBef>
                <a:spcPct val="0"/>
              </a:spcBef>
              <a:spcAft>
                <a:spcPct val="0"/>
              </a:spcAft>
              <a:defRPr kumimoji="1" sz="4400" b="1">
                <a:solidFill>
                  <a:srgbClr val="000066"/>
                </a:solidFill>
                <a:effectLst>
                  <a:outerShdw blurRad="38100" dist="38100" dir="2700000" algn="tl">
                    <a:srgbClr val="C0C0C0"/>
                  </a:outerShdw>
                </a:effectLst>
                <a:latin typeface="HY헤드라인M" pitchFamily="18" charset="-127"/>
                <a:ea typeface="HY헤드라인M" pitchFamily="18" charset="-127"/>
              </a:defRPr>
            </a:lvl2pPr>
            <a:lvl3pPr algn="l" rtl="0" eaLnBrk="0" fontAlgn="base" latinLnBrk="1" hangingPunct="0">
              <a:spcBef>
                <a:spcPct val="0"/>
              </a:spcBef>
              <a:spcAft>
                <a:spcPct val="0"/>
              </a:spcAft>
              <a:defRPr kumimoji="1" sz="4400" b="1">
                <a:solidFill>
                  <a:srgbClr val="000066"/>
                </a:solidFill>
                <a:effectLst>
                  <a:outerShdw blurRad="38100" dist="38100" dir="2700000" algn="tl">
                    <a:srgbClr val="C0C0C0"/>
                  </a:outerShdw>
                </a:effectLst>
                <a:latin typeface="HY헤드라인M" pitchFamily="18" charset="-127"/>
                <a:ea typeface="HY헤드라인M" pitchFamily="18" charset="-127"/>
              </a:defRPr>
            </a:lvl3pPr>
            <a:lvl4pPr algn="l" rtl="0" eaLnBrk="0" fontAlgn="base" latinLnBrk="1" hangingPunct="0">
              <a:spcBef>
                <a:spcPct val="0"/>
              </a:spcBef>
              <a:spcAft>
                <a:spcPct val="0"/>
              </a:spcAft>
              <a:defRPr kumimoji="1" sz="4400" b="1">
                <a:solidFill>
                  <a:srgbClr val="000066"/>
                </a:solidFill>
                <a:effectLst>
                  <a:outerShdw blurRad="38100" dist="38100" dir="2700000" algn="tl">
                    <a:srgbClr val="C0C0C0"/>
                  </a:outerShdw>
                </a:effectLst>
                <a:latin typeface="HY헤드라인M" pitchFamily="18" charset="-127"/>
                <a:ea typeface="HY헤드라인M" pitchFamily="18" charset="-127"/>
              </a:defRPr>
            </a:lvl4pPr>
            <a:lvl5pPr algn="l" rtl="0" eaLnBrk="0" fontAlgn="base" latinLnBrk="1" hangingPunct="0">
              <a:spcBef>
                <a:spcPct val="0"/>
              </a:spcBef>
              <a:spcAft>
                <a:spcPct val="0"/>
              </a:spcAft>
              <a:defRPr kumimoji="1" sz="4400" b="1">
                <a:solidFill>
                  <a:srgbClr val="000066"/>
                </a:solidFill>
                <a:effectLst>
                  <a:outerShdw blurRad="38100" dist="38100" dir="2700000" algn="tl">
                    <a:srgbClr val="C0C0C0"/>
                  </a:outerShdw>
                </a:effectLst>
                <a:latin typeface="HY헤드라인M" pitchFamily="18" charset="-127"/>
                <a:ea typeface="HY헤드라인M" pitchFamily="18" charset="-127"/>
              </a:defRPr>
            </a:lvl5pPr>
            <a:lvl6pPr marL="457200" algn="l" rtl="0" fontAlgn="base" latinLnBrk="1">
              <a:spcBef>
                <a:spcPct val="0"/>
              </a:spcBef>
              <a:spcAft>
                <a:spcPct val="0"/>
              </a:spcAft>
              <a:defRPr kumimoji="1" sz="4400" b="1">
                <a:solidFill>
                  <a:srgbClr val="000066"/>
                </a:solidFill>
                <a:effectLst>
                  <a:outerShdw blurRad="38100" dist="38100" dir="2700000" algn="tl">
                    <a:srgbClr val="C0C0C0"/>
                  </a:outerShdw>
                </a:effectLst>
                <a:latin typeface="HY헤드라인M" pitchFamily="18" charset="-127"/>
                <a:ea typeface="HY헤드라인M" pitchFamily="18" charset="-127"/>
              </a:defRPr>
            </a:lvl6pPr>
            <a:lvl7pPr marL="914400" algn="l" rtl="0" fontAlgn="base" latinLnBrk="1">
              <a:spcBef>
                <a:spcPct val="0"/>
              </a:spcBef>
              <a:spcAft>
                <a:spcPct val="0"/>
              </a:spcAft>
              <a:defRPr kumimoji="1" sz="4400" b="1">
                <a:solidFill>
                  <a:srgbClr val="000066"/>
                </a:solidFill>
                <a:effectLst>
                  <a:outerShdw blurRad="38100" dist="38100" dir="2700000" algn="tl">
                    <a:srgbClr val="C0C0C0"/>
                  </a:outerShdw>
                </a:effectLst>
                <a:latin typeface="HY헤드라인M" pitchFamily="18" charset="-127"/>
                <a:ea typeface="HY헤드라인M" pitchFamily="18" charset="-127"/>
              </a:defRPr>
            </a:lvl7pPr>
            <a:lvl8pPr marL="1371600" algn="l" rtl="0" fontAlgn="base" latinLnBrk="1">
              <a:spcBef>
                <a:spcPct val="0"/>
              </a:spcBef>
              <a:spcAft>
                <a:spcPct val="0"/>
              </a:spcAft>
              <a:defRPr kumimoji="1" sz="4400" b="1">
                <a:solidFill>
                  <a:srgbClr val="000066"/>
                </a:solidFill>
                <a:effectLst>
                  <a:outerShdw blurRad="38100" dist="38100" dir="2700000" algn="tl">
                    <a:srgbClr val="C0C0C0"/>
                  </a:outerShdw>
                </a:effectLst>
                <a:latin typeface="HY헤드라인M" pitchFamily="18" charset="-127"/>
                <a:ea typeface="HY헤드라인M" pitchFamily="18" charset="-127"/>
              </a:defRPr>
            </a:lvl8pPr>
            <a:lvl9pPr marL="1828800" algn="l" rtl="0" fontAlgn="base" latinLnBrk="1">
              <a:spcBef>
                <a:spcPct val="0"/>
              </a:spcBef>
              <a:spcAft>
                <a:spcPct val="0"/>
              </a:spcAft>
              <a:defRPr kumimoji="1" sz="4400" b="1">
                <a:solidFill>
                  <a:srgbClr val="000066"/>
                </a:solidFill>
                <a:effectLst>
                  <a:outerShdw blurRad="38100" dist="38100" dir="2700000" algn="tl">
                    <a:srgbClr val="C0C0C0"/>
                  </a:outerShdw>
                </a:effectLst>
                <a:latin typeface="HY헤드라인M" pitchFamily="18" charset="-127"/>
                <a:ea typeface="HY헤드라인M" pitchFamily="18" charset="-127"/>
              </a:defRPr>
            </a:lvl9pPr>
          </a:lstStyle>
          <a:p>
            <a:r>
              <a:rPr lang="ko-KR" altLang="en-US" kern="0" dirty="0">
                <a:solidFill>
                  <a:srgbClr val="C00000"/>
                </a:solidFill>
              </a:rPr>
              <a:t>관련 </a:t>
            </a:r>
            <a:r>
              <a:rPr lang="ko-KR" altLang="en-US" kern="0" dirty="0" err="1">
                <a:solidFill>
                  <a:srgbClr val="C00000"/>
                </a:solidFill>
              </a:rPr>
              <a:t>영단어</a:t>
            </a:r>
            <a:endParaRPr lang="ko-KR" altLang="en-US" kern="0" dirty="0">
              <a:solidFill>
                <a:srgbClr val="C00000"/>
              </a:solidFill>
            </a:endParaRPr>
          </a:p>
        </p:txBody>
      </p:sp>
      <p:graphicFrame>
        <p:nvGraphicFramePr>
          <p:cNvPr id="5" name="표 4">
            <a:extLst>
              <a:ext uri="{FF2B5EF4-FFF2-40B4-BE49-F238E27FC236}">
                <a16:creationId xmlns:a16="http://schemas.microsoft.com/office/drawing/2014/main" id="{86999958-8B24-41B6-AC8F-E8F77A8BE51C}"/>
              </a:ext>
            </a:extLst>
          </p:cNvPr>
          <p:cNvGraphicFramePr>
            <a:graphicFrameLocks noGrp="1"/>
          </p:cNvGraphicFramePr>
          <p:nvPr userDrawn="1">
            <p:extLst/>
          </p:nvPr>
        </p:nvGraphicFramePr>
        <p:xfrm>
          <a:off x="7056784" y="155104"/>
          <a:ext cx="2051720" cy="609600"/>
        </p:xfrm>
        <a:graphic>
          <a:graphicData uri="http://schemas.openxmlformats.org/drawingml/2006/table">
            <a:tbl>
              <a:tblPr firstRow="1" bandRow="1">
                <a:tableStyleId>{306799F8-075E-4A3A-A7F6-7FBC6576F1A4}</a:tableStyleId>
              </a:tblPr>
              <a:tblGrid>
                <a:gridCol w="648072">
                  <a:extLst>
                    <a:ext uri="{9D8B030D-6E8A-4147-A177-3AD203B41FA5}">
                      <a16:colId xmlns:a16="http://schemas.microsoft.com/office/drawing/2014/main" val="3927066873"/>
                    </a:ext>
                  </a:extLst>
                </a:gridCol>
                <a:gridCol w="1403648">
                  <a:extLst>
                    <a:ext uri="{9D8B030D-6E8A-4147-A177-3AD203B41FA5}">
                      <a16:colId xmlns:a16="http://schemas.microsoft.com/office/drawing/2014/main" val="1734211722"/>
                    </a:ext>
                  </a:extLst>
                </a:gridCol>
              </a:tblGrid>
              <a:tr h="299276">
                <a:tc>
                  <a:txBody>
                    <a:bodyPr/>
                    <a:lstStyle/>
                    <a:p>
                      <a:pPr algn="ctr" latinLnBrk="1"/>
                      <a:r>
                        <a:rPr lang="ko-KR" altLang="en-US" sz="1400" dirty="0">
                          <a:solidFill>
                            <a:schemeClr val="tx1"/>
                          </a:solidFill>
                        </a:rPr>
                        <a:t>학번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220716"/>
                  </a:ext>
                </a:extLst>
              </a:tr>
              <a:tr h="299276">
                <a:tc>
                  <a:txBody>
                    <a:bodyPr/>
                    <a:lstStyle/>
                    <a:p>
                      <a:pPr algn="ctr" latinLnBrk="1"/>
                      <a:r>
                        <a:rPr lang="ko-KR" altLang="en-US" sz="1400" dirty="0">
                          <a:solidFill>
                            <a:schemeClr val="tx1"/>
                          </a:solidFill>
                        </a:rPr>
                        <a:t>성명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5286004"/>
                  </a:ext>
                </a:extLst>
              </a:tr>
            </a:tbl>
          </a:graphicData>
        </a:graphic>
      </p:graphicFrame>
    </p:spTree>
    <p:extLst>
      <p:ext uri="{BB962C8B-B14F-4D97-AF65-F5344CB8AC3E}">
        <p14:creationId xmlns:p14="http://schemas.microsoft.com/office/powerpoint/2010/main" val="2546643369"/>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첫 페이지">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2D15BC9-D2C3-4757-A436-46133D5B7898}"/>
              </a:ext>
            </a:extLst>
          </p:cNvPr>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5" name="제목 1">
            <a:extLst>
              <a:ext uri="{FF2B5EF4-FFF2-40B4-BE49-F238E27FC236}">
                <a16:creationId xmlns:a16="http://schemas.microsoft.com/office/drawing/2014/main" id="{AFE75523-90E6-470D-9E06-C157B47B3EE3}"/>
              </a:ext>
            </a:extLst>
          </p:cNvPr>
          <p:cNvSpPr>
            <a:spLocks noGrp="1"/>
          </p:cNvSpPr>
          <p:nvPr>
            <p:ph type="ctrTitle"/>
          </p:nvPr>
        </p:nvSpPr>
        <p:spPr>
          <a:xfrm>
            <a:off x="685800" y="1022871"/>
            <a:ext cx="7772400" cy="1470025"/>
          </a:xfrm>
        </p:spPr>
        <p:txBody>
          <a:bodyPr/>
          <a:lstStyle>
            <a:lvl1pPr algn="ctr">
              <a:defRPr/>
            </a:lvl1pPr>
          </a:lstStyle>
          <a:p>
            <a:r>
              <a:rPr lang="ko-KR" altLang="en-US" dirty="0"/>
              <a:t>마스터 제목 스타일 편집</a:t>
            </a:r>
          </a:p>
        </p:txBody>
      </p:sp>
      <p:sp>
        <p:nvSpPr>
          <p:cNvPr id="6" name="부제목 2">
            <a:extLst>
              <a:ext uri="{FF2B5EF4-FFF2-40B4-BE49-F238E27FC236}">
                <a16:creationId xmlns:a16="http://schemas.microsoft.com/office/drawing/2014/main" id="{91A158E7-2BE3-4F64-8D2E-D278246512CC}"/>
              </a:ext>
            </a:extLst>
          </p:cNvPr>
          <p:cNvSpPr>
            <a:spLocks noGrp="1"/>
          </p:cNvSpPr>
          <p:nvPr>
            <p:ph type="subTitle" idx="1" hasCustomPrompt="1"/>
          </p:nvPr>
        </p:nvSpPr>
        <p:spPr>
          <a:xfrm>
            <a:off x="1371600" y="4797152"/>
            <a:ext cx="6400800" cy="1752600"/>
          </a:xfrm>
        </p:spPr>
        <p:txBody>
          <a:bodyPr anchor="b"/>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dirty="0"/>
              <a:t>마스터 부제목 스타일 편집</a:t>
            </a:r>
          </a:p>
        </p:txBody>
      </p:sp>
    </p:spTree>
    <p:extLst>
      <p:ext uri="{BB962C8B-B14F-4D97-AF65-F5344CB8AC3E}">
        <p14:creationId xmlns:p14="http://schemas.microsoft.com/office/powerpoint/2010/main" val="2968264161"/>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sz="4400"/>
            </a:lvl1pPr>
          </a:lstStyle>
          <a:p>
            <a:r>
              <a:rPr lang="ko-KR" altLang="en-US" dirty="0"/>
              <a:t>마스터 제목 스타일 편집</a:t>
            </a:r>
          </a:p>
        </p:txBody>
      </p:sp>
      <p:sp>
        <p:nvSpPr>
          <p:cNvPr id="3" name="내용 개체 틀 2"/>
          <p:cNvSpPr>
            <a:spLocks noGrp="1"/>
          </p:cNvSpPr>
          <p:nvPr>
            <p:ph idx="1"/>
          </p:nvPr>
        </p:nvSpPr>
        <p:spPr/>
        <p:txBody>
          <a:bodyPr/>
          <a:lstStyle>
            <a:lvl1pPr>
              <a:buClr>
                <a:schemeClr val="accent6">
                  <a:lumMod val="50000"/>
                </a:schemeClr>
              </a:buClr>
              <a:defRPr b="1">
                <a:latin typeface="맑은 고딕" pitchFamily="50" charset="-127"/>
                <a:ea typeface="맑은 고딕" pitchFamily="50" charset="-127"/>
              </a:defRPr>
            </a:lvl1pPr>
            <a:lvl2pPr marL="648000" indent="-216000">
              <a:buClr>
                <a:schemeClr val="accent6">
                  <a:lumMod val="50000"/>
                </a:schemeClr>
              </a:buClr>
              <a:defRPr sz="2200" b="1">
                <a:solidFill>
                  <a:srgbClr val="0070C0"/>
                </a:solidFill>
                <a:latin typeface="맑은 고딕" pitchFamily="50" charset="-127"/>
                <a:ea typeface="맑은 고딕" pitchFamily="50" charset="-127"/>
              </a:defRPr>
            </a:lvl2pPr>
            <a:lvl3pPr marL="1008000">
              <a:defRPr sz="1800" b="1">
                <a:solidFill>
                  <a:schemeClr val="tx1">
                    <a:lumMod val="75000"/>
                    <a:lumOff val="25000"/>
                  </a:schemeClr>
                </a:solidFill>
                <a:latin typeface="맑은 고딕" pitchFamily="50" charset="-127"/>
                <a:ea typeface="맑은 고딕" pitchFamily="50" charset="-127"/>
              </a:defRPr>
            </a:lvl3pPr>
            <a:lvl4pPr>
              <a:defRPr sz="1800" b="1">
                <a:latin typeface="맑은 고딕" pitchFamily="50" charset="-127"/>
                <a:ea typeface="맑은 고딕" pitchFamily="50" charset="-127"/>
              </a:defRPr>
            </a:lvl4pPr>
            <a:lvl5pPr>
              <a:defRPr sz="1800" b="1">
                <a:latin typeface="맑은 고딕" pitchFamily="50" charset="-127"/>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548614731"/>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400" b="1" cap="all"/>
            </a:lvl1pPr>
          </a:lstStyle>
          <a:p>
            <a:r>
              <a:rPr lang="ko-KR" altLang="en-US" dirty="0"/>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Tree>
    <p:extLst>
      <p:ext uri="{BB962C8B-B14F-4D97-AF65-F5344CB8AC3E}">
        <p14:creationId xmlns:p14="http://schemas.microsoft.com/office/powerpoint/2010/main" val="1197126314"/>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107950" y="981075"/>
            <a:ext cx="4398963" cy="5581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59313" y="981075"/>
            <a:ext cx="4398962" cy="5581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457751743"/>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dirty="0"/>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011276323"/>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Tree>
    <p:extLst>
      <p:ext uri="{BB962C8B-B14F-4D97-AF65-F5344CB8AC3E}">
        <p14:creationId xmlns:p14="http://schemas.microsoft.com/office/powerpoint/2010/main" val="3597576704"/>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651722"/>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extLst>
      <p:ext uri="{BB962C8B-B14F-4D97-AF65-F5344CB8AC3E}">
        <p14:creationId xmlns:p14="http://schemas.microsoft.com/office/powerpoint/2010/main" val="3544122319"/>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5"/>
          <p:cNvPicPr>
            <a:picLocks noChangeAspect="1" noChangeArrowheads="1"/>
          </p:cNvPicPr>
          <p:nvPr/>
        </p:nvPicPr>
        <p:blipFill>
          <a:blip r:embed="rId16" cstate="print"/>
          <a:srcRect/>
          <a:stretch>
            <a:fillRect/>
          </a:stretch>
        </p:blipFill>
        <p:spPr bwMode="auto">
          <a:xfrm>
            <a:off x="3174" y="6500813"/>
            <a:ext cx="9140825" cy="352425"/>
          </a:xfrm>
          <a:prstGeom prst="rect">
            <a:avLst/>
          </a:prstGeom>
          <a:noFill/>
          <a:ln w="9525">
            <a:noFill/>
            <a:miter lim="800000"/>
            <a:headEnd/>
            <a:tailEnd/>
          </a:ln>
        </p:spPr>
      </p:pic>
      <p:pic>
        <p:nvPicPr>
          <p:cNvPr id="1027" name="Picture 14"/>
          <p:cNvPicPr>
            <a:picLocks noChangeAspect="1" noChangeArrowheads="1"/>
          </p:cNvPicPr>
          <p:nvPr/>
        </p:nvPicPr>
        <p:blipFill>
          <a:blip r:embed="rId17" cstate="print"/>
          <a:srcRect/>
          <a:stretch>
            <a:fillRect/>
          </a:stretch>
        </p:blipFill>
        <p:spPr bwMode="auto">
          <a:xfrm>
            <a:off x="0" y="0"/>
            <a:ext cx="9144000" cy="1052513"/>
          </a:xfrm>
          <a:prstGeom prst="rect">
            <a:avLst/>
          </a:prstGeom>
          <a:noFill/>
          <a:ln w="9525">
            <a:noFill/>
            <a:miter lim="800000"/>
            <a:headEnd/>
            <a:tailEnd/>
          </a:ln>
        </p:spPr>
      </p:pic>
      <p:sp>
        <p:nvSpPr>
          <p:cNvPr id="1028" name="Rectangle 2"/>
          <p:cNvSpPr>
            <a:spLocks noGrp="1" noChangeArrowheads="1"/>
          </p:cNvSpPr>
          <p:nvPr>
            <p:ph type="title"/>
          </p:nvPr>
        </p:nvSpPr>
        <p:spPr bwMode="auto">
          <a:xfrm>
            <a:off x="107950" y="55672"/>
            <a:ext cx="8928100" cy="80729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sp>
        <p:nvSpPr>
          <p:cNvPr id="1029" name="Rectangle 3"/>
          <p:cNvSpPr>
            <a:spLocks noGrp="1" noChangeArrowheads="1"/>
          </p:cNvSpPr>
          <p:nvPr>
            <p:ph type="body" idx="1"/>
          </p:nvPr>
        </p:nvSpPr>
        <p:spPr bwMode="auto">
          <a:xfrm>
            <a:off x="107950" y="981075"/>
            <a:ext cx="8950325" cy="55197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TextBox 8"/>
          <p:cNvSpPr txBox="1"/>
          <p:nvPr userDrawn="1"/>
        </p:nvSpPr>
        <p:spPr>
          <a:xfrm>
            <a:off x="0" y="6512359"/>
            <a:ext cx="2267744"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1" i="0" u="none" strike="noStrike" kern="0" cap="none" spc="0" normalizeH="0" baseline="0" noProof="0" dirty="0">
                <a:ln>
                  <a:noFill/>
                </a:ln>
                <a:solidFill>
                  <a:srgbClr val="CC3300"/>
                </a:solidFill>
                <a:effectLst>
                  <a:outerShdw blurRad="38100" dist="38100" dir="2700000" algn="tl">
                    <a:srgbClr val="000000">
                      <a:alpha val="43137"/>
                    </a:srgbClr>
                  </a:outerShdw>
                </a:effectLst>
                <a:uLnTx/>
                <a:uFillTx/>
                <a:latin typeface="맑은 고딕" pitchFamily="50" charset="-127"/>
                <a:ea typeface="맑은 고딕" pitchFamily="50" charset="-127"/>
                <a:cs typeface="+mn-cs"/>
              </a:rPr>
              <a:t>꿈     은 이루어진다</a:t>
            </a:r>
            <a:endParaRPr lang="ko-KR" altLang="en-US" dirty="0">
              <a:solidFill>
                <a:srgbClr val="CC3300"/>
              </a:solidFill>
              <a:latin typeface="맑은 고딕" pitchFamily="50" charset="-127"/>
              <a:ea typeface="맑은 고딕" pitchFamily="50" charset="-127"/>
            </a:endParaRPr>
          </a:p>
        </p:txBody>
      </p:sp>
      <p:sp>
        <p:nvSpPr>
          <p:cNvPr id="10" name="포인트가 5개인 별 9"/>
          <p:cNvSpPr/>
          <p:nvPr userDrawn="1"/>
        </p:nvSpPr>
        <p:spPr>
          <a:xfrm>
            <a:off x="286457" y="6453336"/>
            <a:ext cx="360040" cy="380578"/>
          </a:xfrm>
          <a:prstGeom prst="star5">
            <a:avLst/>
          </a:prstGeom>
          <a:solidFill>
            <a:srgbClr val="FF0000"/>
          </a:solidFill>
          <a:ln w="3175">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1" name="그림 10">
            <a:extLst>
              <a:ext uri="{FF2B5EF4-FFF2-40B4-BE49-F238E27FC236}">
                <a16:creationId xmlns:a16="http://schemas.microsoft.com/office/drawing/2014/main" id="{626FFA3C-7595-4C86-87F4-C06DE0A46941}"/>
              </a:ext>
            </a:extLst>
          </p:cNvPr>
          <p:cNvPicPr>
            <a:picLocks noChangeAspect="1"/>
          </p:cNvPicPr>
          <p:nvPr userDrawn="1"/>
        </p:nvPicPr>
        <p:blipFill>
          <a:blip r:embed="rId18"/>
          <a:stretch>
            <a:fillRect/>
          </a:stretch>
        </p:blipFill>
        <p:spPr>
          <a:xfrm>
            <a:off x="6804248" y="6519445"/>
            <a:ext cx="1847108" cy="338554"/>
          </a:xfrm>
          <a:prstGeom prst="rect">
            <a:avLst/>
          </a:prstGeom>
        </p:spPr>
      </p:pic>
      <p:sp>
        <p:nvSpPr>
          <p:cNvPr id="2" name="TextBox 1">
            <a:extLst>
              <a:ext uri="{FF2B5EF4-FFF2-40B4-BE49-F238E27FC236}">
                <a16:creationId xmlns:a16="http://schemas.microsoft.com/office/drawing/2014/main" id="{B057E278-D0FE-4AD1-9DF2-BE13B491595C}"/>
              </a:ext>
            </a:extLst>
          </p:cNvPr>
          <p:cNvSpPr txBox="1"/>
          <p:nvPr userDrawn="1"/>
        </p:nvSpPr>
        <p:spPr>
          <a:xfrm>
            <a:off x="8676456" y="6525344"/>
            <a:ext cx="465192" cy="338554"/>
          </a:xfrm>
          <a:prstGeom prst="rect">
            <a:avLst/>
          </a:prstGeom>
          <a:noFill/>
        </p:spPr>
        <p:txBody>
          <a:bodyPr wrap="none" rtlCol="0">
            <a:spAutoFit/>
          </a:bodyPr>
          <a:lstStyle/>
          <a:p>
            <a:pPr algn="ctr"/>
            <a:fld id="{F4B3D055-F832-423F-BD54-54E88AE94F6E}" type="slidenum">
              <a:rPr lang="ko-KR" altLang="en-US" smtClean="0">
                <a:solidFill>
                  <a:srgbClr val="333399"/>
                </a:solidFill>
              </a:rPr>
              <a:pPr algn="ctr"/>
              <a:t>‹#›</a:t>
            </a:fld>
            <a:endParaRPr lang="ko-KR" altLang="en-US" dirty="0">
              <a:solidFill>
                <a:srgbClr val="333399"/>
              </a:solidFill>
            </a:endParaRPr>
          </a:p>
        </p:txBody>
      </p:sp>
    </p:spTree>
    <p:extLst>
      <p:ext uri="{BB962C8B-B14F-4D97-AF65-F5344CB8AC3E}">
        <p14:creationId xmlns:p14="http://schemas.microsoft.com/office/powerpoint/2010/main" val="106571349"/>
      </p:ext>
    </p:extLst>
  </p:cSld>
  <p:clrMap bg1="lt1" tx1="dk1" bg2="lt2" tx2="dk2" accent1="accent1" accent2="accent2" accent3="accent3" accent4="accent4" accent5="accent5" accent6="accent6" hlink="hlink" folHlink="folHlink"/>
  <p:sldLayoutIdLst>
    <p:sldLayoutId id="2147483662" r:id="rId1"/>
    <p:sldLayoutId id="2147483675"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zoom/>
  </p:transition>
  <p:hf hdr="0" ftr="0" dt="0"/>
  <p:txStyles>
    <p:titleStyle>
      <a:lvl1pPr algn="l" rtl="0" eaLnBrk="0" fontAlgn="base" latinLnBrk="1" hangingPunct="0">
        <a:spcBef>
          <a:spcPct val="0"/>
        </a:spcBef>
        <a:spcAft>
          <a:spcPct val="0"/>
        </a:spcAft>
        <a:defRPr kumimoji="1" sz="4400" b="1">
          <a:solidFill>
            <a:srgbClr val="333399"/>
          </a:solidFill>
          <a:effectLst>
            <a:outerShdw blurRad="38100" dist="38100" dir="2700000" algn="tl">
              <a:srgbClr val="000000">
                <a:alpha val="43137"/>
              </a:srgbClr>
            </a:outerShdw>
          </a:effectLst>
          <a:latin typeface="+mj-lt"/>
          <a:ea typeface="+mj-ea"/>
          <a:cs typeface="+mj-cs"/>
        </a:defRPr>
      </a:lvl1pPr>
      <a:lvl2pPr algn="l" rtl="0" eaLnBrk="0" fontAlgn="base" latinLnBrk="1" hangingPunct="0">
        <a:spcBef>
          <a:spcPct val="0"/>
        </a:spcBef>
        <a:spcAft>
          <a:spcPct val="0"/>
        </a:spcAft>
        <a:defRPr kumimoji="1" sz="3200" b="1">
          <a:solidFill>
            <a:srgbClr val="333399"/>
          </a:solidFill>
          <a:latin typeface="HY견고딕" pitchFamily="18" charset="-127"/>
          <a:ea typeface="HY견고딕" pitchFamily="18" charset="-127"/>
        </a:defRPr>
      </a:lvl2pPr>
      <a:lvl3pPr algn="l" rtl="0" eaLnBrk="0" fontAlgn="base" latinLnBrk="1" hangingPunct="0">
        <a:spcBef>
          <a:spcPct val="0"/>
        </a:spcBef>
        <a:spcAft>
          <a:spcPct val="0"/>
        </a:spcAft>
        <a:defRPr kumimoji="1" sz="3200" b="1">
          <a:solidFill>
            <a:srgbClr val="333399"/>
          </a:solidFill>
          <a:latin typeface="HY견고딕" pitchFamily="18" charset="-127"/>
          <a:ea typeface="HY견고딕" pitchFamily="18" charset="-127"/>
        </a:defRPr>
      </a:lvl3pPr>
      <a:lvl4pPr algn="l" rtl="0" eaLnBrk="0" fontAlgn="base" latinLnBrk="1" hangingPunct="0">
        <a:spcBef>
          <a:spcPct val="0"/>
        </a:spcBef>
        <a:spcAft>
          <a:spcPct val="0"/>
        </a:spcAft>
        <a:defRPr kumimoji="1" sz="3200" b="1">
          <a:solidFill>
            <a:srgbClr val="333399"/>
          </a:solidFill>
          <a:latin typeface="HY견고딕" pitchFamily="18" charset="-127"/>
          <a:ea typeface="HY견고딕" pitchFamily="18" charset="-127"/>
        </a:defRPr>
      </a:lvl4pPr>
      <a:lvl5pPr algn="l" rtl="0" eaLnBrk="0" fontAlgn="base" latinLnBrk="1" hangingPunct="0">
        <a:spcBef>
          <a:spcPct val="0"/>
        </a:spcBef>
        <a:spcAft>
          <a:spcPct val="0"/>
        </a:spcAft>
        <a:defRPr kumimoji="1" sz="3200" b="1">
          <a:solidFill>
            <a:srgbClr val="333399"/>
          </a:solidFill>
          <a:latin typeface="HY견고딕" pitchFamily="18" charset="-127"/>
          <a:ea typeface="HY견고딕" pitchFamily="18" charset="-127"/>
        </a:defRPr>
      </a:lvl5pPr>
      <a:lvl6pPr marL="457200" algn="l" rtl="0" fontAlgn="base" latinLnBrk="1">
        <a:spcBef>
          <a:spcPct val="0"/>
        </a:spcBef>
        <a:spcAft>
          <a:spcPct val="0"/>
        </a:spcAft>
        <a:defRPr kumimoji="1" sz="3200" b="1">
          <a:solidFill>
            <a:srgbClr val="333399"/>
          </a:solidFill>
          <a:latin typeface="HY견고딕" pitchFamily="18" charset="-127"/>
          <a:ea typeface="HY견고딕" pitchFamily="18" charset="-127"/>
        </a:defRPr>
      </a:lvl6pPr>
      <a:lvl7pPr marL="914400" algn="l" rtl="0" fontAlgn="base" latinLnBrk="1">
        <a:spcBef>
          <a:spcPct val="0"/>
        </a:spcBef>
        <a:spcAft>
          <a:spcPct val="0"/>
        </a:spcAft>
        <a:defRPr kumimoji="1" sz="3200" b="1">
          <a:solidFill>
            <a:srgbClr val="333399"/>
          </a:solidFill>
          <a:latin typeface="HY견고딕" pitchFamily="18" charset="-127"/>
          <a:ea typeface="HY견고딕" pitchFamily="18" charset="-127"/>
        </a:defRPr>
      </a:lvl7pPr>
      <a:lvl8pPr marL="1371600" algn="l" rtl="0" fontAlgn="base" latinLnBrk="1">
        <a:spcBef>
          <a:spcPct val="0"/>
        </a:spcBef>
        <a:spcAft>
          <a:spcPct val="0"/>
        </a:spcAft>
        <a:defRPr kumimoji="1" sz="3200" b="1">
          <a:solidFill>
            <a:srgbClr val="333399"/>
          </a:solidFill>
          <a:latin typeface="HY견고딕" pitchFamily="18" charset="-127"/>
          <a:ea typeface="HY견고딕" pitchFamily="18" charset="-127"/>
        </a:defRPr>
      </a:lvl8pPr>
      <a:lvl9pPr marL="1828800" algn="l" rtl="0" fontAlgn="base" latinLnBrk="1">
        <a:spcBef>
          <a:spcPct val="0"/>
        </a:spcBef>
        <a:spcAft>
          <a:spcPct val="0"/>
        </a:spcAft>
        <a:defRPr kumimoji="1" sz="3200" b="1">
          <a:solidFill>
            <a:srgbClr val="333399"/>
          </a:solidFill>
          <a:latin typeface="HY견고딕" pitchFamily="18" charset="-127"/>
          <a:ea typeface="HY견고딕" pitchFamily="18" charset="-127"/>
        </a:defRPr>
      </a:lvl9pPr>
    </p:titleStyle>
    <p:bodyStyle>
      <a:lvl1pPr marL="342900" indent="-342900" algn="l" rtl="0" eaLnBrk="0" fontAlgn="base" latinLnBrk="1" hangingPunct="0">
        <a:lnSpc>
          <a:spcPct val="120000"/>
        </a:lnSpc>
        <a:spcBef>
          <a:spcPct val="20000"/>
        </a:spcBef>
        <a:spcAft>
          <a:spcPct val="0"/>
        </a:spcAft>
        <a:buClr>
          <a:srgbClr val="003366"/>
        </a:buClr>
        <a:buFont typeface="Wingdings" pitchFamily="2" charset="2"/>
        <a:buChar char="v"/>
        <a:defRPr kumimoji="1" sz="24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latinLnBrk="1" hangingPunct="0">
        <a:lnSpc>
          <a:spcPct val="120000"/>
        </a:lnSpc>
        <a:spcBef>
          <a:spcPct val="20000"/>
        </a:spcBef>
        <a:spcAft>
          <a:spcPct val="0"/>
        </a:spcAft>
        <a:buClr>
          <a:schemeClr val="accent2">
            <a:lumMod val="50000"/>
          </a:schemeClr>
        </a:buClr>
        <a:buFont typeface="Wingdings" pitchFamily="2" charset="2"/>
        <a:buChar char="§"/>
        <a:defRPr kumimoji="1" sz="2000" b="1">
          <a:solidFill>
            <a:srgbClr val="0070C0"/>
          </a:solidFill>
          <a:latin typeface="맑은 고딕" pitchFamily="50" charset="-127"/>
          <a:ea typeface="맑은 고딕" pitchFamily="50" charset="-127"/>
        </a:defRPr>
      </a:lvl2pPr>
      <a:lvl3pPr marL="1143000" indent="-228600" algn="l" rtl="0" eaLnBrk="0" fontAlgn="base" latinLnBrk="1" hangingPunct="0">
        <a:lnSpc>
          <a:spcPct val="120000"/>
        </a:lnSpc>
        <a:spcBef>
          <a:spcPct val="20000"/>
        </a:spcBef>
        <a:spcAft>
          <a:spcPct val="0"/>
        </a:spcAft>
        <a:buChar char="•"/>
        <a:defRPr kumimoji="1" sz="2000" b="1">
          <a:solidFill>
            <a:srgbClr val="404040"/>
          </a:solidFill>
          <a:latin typeface="맑은 고딕" pitchFamily="50" charset="-127"/>
          <a:ea typeface="맑은 고딕" pitchFamily="50" charset="-127"/>
        </a:defRPr>
      </a:lvl3pPr>
      <a:lvl4pPr marL="1600200" indent="-228600" algn="l" rtl="0" eaLnBrk="0" fontAlgn="base" latinLnBrk="1" hangingPunct="0">
        <a:lnSpc>
          <a:spcPct val="120000"/>
        </a:lnSpc>
        <a:spcBef>
          <a:spcPct val="20000"/>
        </a:spcBef>
        <a:spcAft>
          <a:spcPct val="0"/>
        </a:spcAft>
        <a:buBlip>
          <a:blip r:embed="rId19"/>
        </a:buBlip>
        <a:defRPr kumimoji="1" sz="2000">
          <a:solidFill>
            <a:srgbClr val="5F5F5F"/>
          </a:solidFill>
          <a:latin typeface="+mn-lt"/>
          <a:ea typeface="+mn-ea"/>
        </a:defRPr>
      </a:lvl4pPr>
      <a:lvl5pPr marL="2057400" indent="-228600" algn="l" rtl="0" eaLnBrk="0" fontAlgn="base" latinLnBrk="1" hangingPunct="0">
        <a:lnSpc>
          <a:spcPct val="120000"/>
        </a:lnSpc>
        <a:spcBef>
          <a:spcPct val="20000"/>
        </a:spcBef>
        <a:spcAft>
          <a:spcPct val="0"/>
        </a:spcAft>
        <a:buBlip>
          <a:blip r:embed="rId19"/>
        </a:buBlip>
        <a:defRPr kumimoji="1" sz="2000">
          <a:solidFill>
            <a:srgbClr val="5F5F5F"/>
          </a:solidFill>
          <a:latin typeface="+mn-lt"/>
          <a:ea typeface="+mn-ea"/>
        </a:defRPr>
      </a:lvl5pPr>
      <a:lvl6pPr marL="2514600" indent="-228600" algn="l" rtl="0" fontAlgn="base" latinLnBrk="1">
        <a:lnSpc>
          <a:spcPct val="120000"/>
        </a:lnSpc>
        <a:spcBef>
          <a:spcPct val="20000"/>
        </a:spcBef>
        <a:spcAft>
          <a:spcPct val="0"/>
        </a:spcAft>
        <a:buBlip>
          <a:blip r:embed="rId19"/>
        </a:buBlip>
        <a:defRPr kumimoji="1">
          <a:solidFill>
            <a:srgbClr val="5F5F5F"/>
          </a:solidFill>
          <a:latin typeface="+mn-lt"/>
          <a:ea typeface="+mn-ea"/>
        </a:defRPr>
      </a:lvl6pPr>
      <a:lvl7pPr marL="2971800" indent="-228600" algn="l" rtl="0" fontAlgn="base" latinLnBrk="1">
        <a:lnSpc>
          <a:spcPct val="120000"/>
        </a:lnSpc>
        <a:spcBef>
          <a:spcPct val="20000"/>
        </a:spcBef>
        <a:spcAft>
          <a:spcPct val="0"/>
        </a:spcAft>
        <a:buBlip>
          <a:blip r:embed="rId19"/>
        </a:buBlip>
        <a:defRPr kumimoji="1">
          <a:solidFill>
            <a:srgbClr val="5F5F5F"/>
          </a:solidFill>
          <a:latin typeface="+mn-lt"/>
          <a:ea typeface="+mn-ea"/>
        </a:defRPr>
      </a:lvl7pPr>
      <a:lvl8pPr marL="3429000" indent="-228600" algn="l" rtl="0" fontAlgn="base" latinLnBrk="1">
        <a:lnSpc>
          <a:spcPct val="120000"/>
        </a:lnSpc>
        <a:spcBef>
          <a:spcPct val="20000"/>
        </a:spcBef>
        <a:spcAft>
          <a:spcPct val="0"/>
        </a:spcAft>
        <a:buBlip>
          <a:blip r:embed="rId19"/>
        </a:buBlip>
        <a:defRPr kumimoji="1">
          <a:solidFill>
            <a:srgbClr val="5F5F5F"/>
          </a:solidFill>
          <a:latin typeface="+mn-lt"/>
          <a:ea typeface="+mn-ea"/>
        </a:defRPr>
      </a:lvl8pPr>
      <a:lvl9pPr marL="3886200" indent="-228600" algn="l" rtl="0" fontAlgn="base" latinLnBrk="1">
        <a:lnSpc>
          <a:spcPct val="120000"/>
        </a:lnSpc>
        <a:spcBef>
          <a:spcPct val="20000"/>
        </a:spcBef>
        <a:spcAft>
          <a:spcPct val="0"/>
        </a:spcAft>
        <a:buBlip>
          <a:blip r:embed="rId19"/>
        </a:buBlip>
        <a:defRPr kumimoji="1">
          <a:solidFill>
            <a:srgbClr val="5F5F5F"/>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naver.com/" TargetMode="Externa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ww.daum.ne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pic>
        <p:nvPicPr>
          <p:cNvPr id="2" name="그림 1"/>
          <p:cNvPicPr>
            <a:picLocks noChangeAspect="1"/>
          </p:cNvPicPr>
          <p:nvPr/>
        </p:nvPicPr>
        <p:blipFill>
          <a:blip r:embed="rId2"/>
          <a:stretch>
            <a:fillRect/>
          </a:stretch>
        </p:blipFill>
        <p:spPr>
          <a:xfrm>
            <a:off x="0" y="0"/>
            <a:ext cx="9179879" cy="6858000"/>
          </a:xfrm>
          <a:prstGeom prst="rect">
            <a:avLst/>
          </a:prstGeom>
        </p:spPr>
      </p:pic>
      <p:sp>
        <p:nvSpPr>
          <p:cNvPr id="10" name="제목 9"/>
          <p:cNvSpPr>
            <a:spLocks noGrp="1"/>
          </p:cNvSpPr>
          <p:nvPr>
            <p:ph type="ctrTitle"/>
          </p:nvPr>
        </p:nvSpPr>
        <p:spPr>
          <a:xfrm>
            <a:off x="1547664" y="1196752"/>
            <a:ext cx="6026448" cy="1327674"/>
          </a:xfrm>
          <a:solidFill>
            <a:srgbClr val="FFFFFF">
              <a:alpha val="50196"/>
            </a:srgbClr>
          </a:solidFill>
          <a:ln>
            <a:solidFill>
              <a:schemeClr val="tx1">
                <a:lumMod val="50000"/>
                <a:lumOff val="50000"/>
              </a:schemeClr>
            </a:solidFill>
          </a:ln>
        </p:spPr>
        <p:txBody>
          <a:bodyPr>
            <a:scene3d>
              <a:camera prst="orthographicFront"/>
              <a:lightRig rig="threePt" dir="t"/>
            </a:scene3d>
            <a:sp3d extrusionH="6350" contourW="6350"/>
          </a:bodyPr>
          <a:lstStyle/>
          <a:p>
            <a:pPr algn="ctr">
              <a:defRPr/>
            </a:pPr>
            <a:r>
              <a:rPr lang="en-US" altLang="ko-KR" sz="4000" dirty="0">
                <a:solidFill>
                  <a:srgbClr val="0070C0"/>
                </a:solidFill>
                <a:latin typeface="맑은 고딕" pitchFamily="50" charset="-127"/>
                <a:ea typeface="맑은 고딕" pitchFamily="50" charset="-127"/>
              </a:rPr>
              <a:t>ASP.NET </a:t>
            </a:r>
            <a:r>
              <a:rPr lang="ko-KR" altLang="en-US" sz="4000" dirty="0">
                <a:solidFill>
                  <a:srgbClr val="0070C0"/>
                </a:solidFill>
                <a:latin typeface="맑은 고딕" pitchFamily="50" charset="-127"/>
                <a:ea typeface="맑은 고딕" pitchFamily="50" charset="-127"/>
              </a:rPr>
              <a:t>맛 보기</a:t>
            </a:r>
          </a:p>
        </p:txBody>
      </p:sp>
      <p:sp>
        <p:nvSpPr>
          <p:cNvPr id="2053" name="Rectangle 3"/>
          <p:cNvSpPr>
            <a:spLocks noGrp="1" noChangeArrowheads="1"/>
          </p:cNvSpPr>
          <p:nvPr>
            <p:ph type="subTitle" idx="1"/>
          </p:nvPr>
        </p:nvSpPr>
        <p:spPr>
          <a:xfrm>
            <a:off x="1547664" y="5661248"/>
            <a:ext cx="6026448" cy="472771"/>
          </a:xfrm>
          <a:solidFill>
            <a:srgbClr val="FFFFFF">
              <a:alpha val="50196"/>
            </a:srgbClr>
          </a:solidFill>
          <a:ln>
            <a:solidFill>
              <a:schemeClr val="tx1">
                <a:lumMod val="50000"/>
                <a:lumOff val="50000"/>
              </a:schemeClr>
            </a:solidFill>
          </a:ln>
        </p:spPr>
        <p:txBody>
          <a:bodyPr/>
          <a:lstStyle/>
          <a:p>
            <a:pPr eaLnBrk="1" hangingPunct="1">
              <a:defRPr/>
            </a:pPr>
            <a:r>
              <a:rPr lang="ko-KR" altLang="en-US" sz="2000" b="1" dirty="0">
                <a:solidFill>
                  <a:schemeClr val="bg1"/>
                </a:solidFill>
                <a:effectLst>
                  <a:outerShdw blurRad="38100" dist="38100" dir="2700000" algn="tl">
                    <a:srgbClr val="000000">
                      <a:alpha val="43137"/>
                    </a:srgbClr>
                  </a:outerShdw>
                </a:effectLst>
                <a:latin typeface="맑은 고딕" pitchFamily="50" charset="-127"/>
                <a:ea typeface="맑은 고딕" pitchFamily="50" charset="-127"/>
              </a:rPr>
              <a:t>두원공과대학</a:t>
            </a:r>
            <a:r>
              <a:rPr lang="ko-KR" altLang="en-US" sz="2000" dirty="0">
                <a:solidFill>
                  <a:schemeClr val="bg1"/>
                </a:solidFill>
                <a:effectLst>
                  <a:outerShdw blurRad="38100" dist="38100" dir="2700000" algn="tl">
                    <a:srgbClr val="000000">
                      <a:alpha val="43137"/>
                    </a:srgbClr>
                  </a:outerShdw>
                </a:effectLst>
              </a:rPr>
              <a:t>교</a:t>
            </a:r>
            <a:r>
              <a:rPr lang="ko-KR" altLang="en-US" sz="2000" b="1" dirty="0">
                <a:solidFill>
                  <a:schemeClr val="bg1"/>
                </a:solidFill>
                <a:effectLst>
                  <a:outerShdw blurRad="38100" dist="38100" dir="2700000" algn="tl">
                    <a:srgbClr val="000000">
                      <a:alpha val="43137"/>
                    </a:srgbClr>
                  </a:outerShdw>
                </a:effectLst>
                <a:latin typeface="맑은 고딕" pitchFamily="50" charset="-127"/>
                <a:ea typeface="맑은 고딕" pitchFamily="50" charset="-127"/>
              </a:rPr>
              <a:t> 컴퓨터공학과</a:t>
            </a:r>
            <a:r>
              <a:rPr lang="en-US" altLang="ko-KR" sz="2000" b="1" dirty="0">
                <a:solidFill>
                  <a:schemeClr val="bg1"/>
                </a:solidFill>
                <a:effectLst>
                  <a:outerShdw blurRad="38100" dist="38100" dir="2700000" algn="tl">
                    <a:srgbClr val="000000">
                      <a:alpha val="43137"/>
                    </a:srgbClr>
                  </a:outerShdw>
                </a:effectLst>
                <a:latin typeface="맑은 고딕" pitchFamily="50" charset="-127"/>
                <a:ea typeface="맑은 고딕" pitchFamily="50" charset="-127"/>
              </a:rPr>
              <a:t> </a:t>
            </a:r>
            <a:r>
              <a:rPr lang="ko-KR" altLang="en-US" sz="2000" b="1" dirty="0">
                <a:solidFill>
                  <a:schemeClr val="bg1"/>
                </a:solidFill>
                <a:effectLst>
                  <a:outerShdw blurRad="38100" dist="38100" dir="2700000" algn="tl">
                    <a:srgbClr val="000000">
                      <a:alpha val="43137"/>
                    </a:srgbClr>
                  </a:outerShdw>
                </a:effectLst>
                <a:latin typeface="맑은 고딕" pitchFamily="50" charset="-127"/>
                <a:ea typeface="맑은 고딕" pitchFamily="50" charset="-127"/>
              </a:rPr>
              <a:t> </a:t>
            </a:r>
            <a:r>
              <a:rPr lang="en-US" altLang="ko-KR" sz="2000" b="1" dirty="0">
                <a:solidFill>
                  <a:schemeClr val="bg1"/>
                </a:solidFill>
                <a:effectLst>
                  <a:outerShdw blurRad="38100" dist="38100" dir="2700000" algn="tl">
                    <a:srgbClr val="000000">
                      <a:alpha val="43137"/>
                    </a:srgbClr>
                  </a:outerShdw>
                </a:effectLst>
                <a:latin typeface="맑은 고딕" pitchFamily="50" charset="-127"/>
                <a:ea typeface="맑은 고딕" pitchFamily="50" charset="-127"/>
              </a:rPr>
              <a:t>2</a:t>
            </a:r>
            <a:r>
              <a:rPr lang="ko-KR" altLang="en-US" sz="2000" b="1" dirty="0">
                <a:solidFill>
                  <a:schemeClr val="bg1"/>
                </a:solidFill>
                <a:effectLst>
                  <a:outerShdw blurRad="38100" dist="38100" dir="2700000" algn="tl">
                    <a:srgbClr val="000000">
                      <a:alpha val="43137"/>
                    </a:srgbClr>
                  </a:outerShdw>
                </a:effectLst>
                <a:latin typeface="맑은 고딕" pitchFamily="50" charset="-127"/>
                <a:ea typeface="맑은 고딕" pitchFamily="50" charset="-127"/>
              </a:rPr>
              <a:t>학년</a:t>
            </a: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B9516D-8B80-7D29-1A99-A5DC181C72B0}"/>
              </a:ext>
            </a:extLst>
          </p:cNvPr>
          <p:cNvSpPr>
            <a:spLocks noGrp="1"/>
          </p:cNvSpPr>
          <p:nvPr>
            <p:ph type="title"/>
          </p:nvPr>
        </p:nvSpPr>
        <p:spPr/>
        <p:txBody>
          <a:bodyPr/>
          <a:lstStyle/>
          <a:p>
            <a:r>
              <a:rPr lang="ko-KR" altLang="en-US" dirty="0"/>
              <a:t>웹 프로그래밍 개발도구 </a:t>
            </a:r>
            <a:r>
              <a:rPr lang="en-US" altLang="ko-KR" dirty="0"/>
              <a:t>(2)</a:t>
            </a:r>
            <a:endParaRPr lang="ko-KR" altLang="en-US" dirty="0"/>
          </a:p>
        </p:txBody>
      </p:sp>
      <p:sp>
        <p:nvSpPr>
          <p:cNvPr id="3" name="내용 개체 틀 2">
            <a:extLst>
              <a:ext uri="{FF2B5EF4-FFF2-40B4-BE49-F238E27FC236}">
                <a16:creationId xmlns:a16="http://schemas.microsoft.com/office/drawing/2014/main" id="{8CF30775-A50F-A665-26C2-F7BA4B167390}"/>
              </a:ext>
            </a:extLst>
          </p:cNvPr>
          <p:cNvSpPr>
            <a:spLocks noGrp="1"/>
          </p:cNvSpPr>
          <p:nvPr>
            <p:ph idx="1"/>
          </p:nvPr>
        </p:nvSpPr>
        <p:spPr/>
        <p:txBody>
          <a:bodyPr/>
          <a:lstStyle/>
          <a:p>
            <a:r>
              <a:rPr lang="en-US" altLang="ko-KR" dirty="0"/>
              <a:t>Visual Studio</a:t>
            </a:r>
            <a:endParaRPr lang="ko-KR" altLang="en-US" dirty="0"/>
          </a:p>
        </p:txBody>
      </p:sp>
      <p:pic>
        <p:nvPicPr>
          <p:cNvPr id="15" name="그림 14">
            <a:extLst>
              <a:ext uri="{FF2B5EF4-FFF2-40B4-BE49-F238E27FC236}">
                <a16:creationId xmlns:a16="http://schemas.microsoft.com/office/drawing/2014/main" id="{856B2B36-9027-8208-0C6E-CB446DF3951D}"/>
              </a:ext>
            </a:extLst>
          </p:cNvPr>
          <p:cNvPicPr>
            <a:picLocks noChangeAspect="1"/>
          </p:cNvPicPr>
          <p:nvPr/>
        </p:nvPicPr>
        <p:blipFill>
          <a:blip r:embed="rId2"/>
          <a:stretch>
            <a:fillRect/>
          </a:stretch>
        </p:blipFill>
        <p:spPr>
          <a:xfrm>
            <a:off x="1359302" y="1628800"/>
            <a:ext cx="6447619" cy="3933333"/>
          </a:xfrm>
          <a:prstGeom prst="rect">
            <a:avLst/>
          </a:prstGeom>
        </p:spPr>
      </p:pic>
      <p:sp>
        <p:nvSpPr>
          <p:cNvPr id="17" name="TextBox 16">
            <a:extLst>
              <a:ext uri="{FF2B5EF4-FFF2-40B4-BE49-F238E27FC236}">
                <a16:creationId xmlns:a16="http://schemas.microsoft.com/office/drawing/2014/main" id="{D38DA92F-D1CE-097F-EEA9-AFAC2C275C1E}"/>
              </a:ext>
            </a:extLst>
          </p:cNvPr>
          <p:cNvSpPr txBox="1"/>
          <p:nvPr/>
        </p:nvSpPr>
        <p:spPr>
          <a:xfrm>
            <a:off x="481932" y="4761549"/>
            <a:ext cx="8482556" cy="1634505"/>
          </a:xfrm>
          <a:prstGeom prst="rect">
            <a:avLst/>
          </a:prstGeom>
          <a:solidFill>
            <a:srgbClr val="FFFFCC"/>
          </a:solidFill>
          <a:ln>
            <a:solidFill>
              <a:schemeClr val="bg1">
                <a:lumMod val="50000"/>
              </a:schemeClr>
            </a:solidFill>
          </a:ln>
        </p:spPr>
        <p:txBody>
          <a:bodyPr/>
          <a:lstStyle/>
          <a:p>
            <a:pPr>
              <a:lnSpc>
                <a:spcPct val="120000"/>
              </a:lnSpc>
              <a:defRPr/>
            </a:pPr>
            <a:r>
              <a:rPr lang="ko-KR" altLang="en-US" sz="2000" b="1" dirty="0">
                <a:latin typeface="맑은 고딕" pitchFamily="50" charset="-127"/>
                <a:ea typeface="맑은 고딕" pitchFamily="50" charset="-127"/>
              </a:rPr>
              <a:t>통합개발환경</a:t>
            </a:r>
            <a:r>
              <a:rPr lang="en-US" altLang="ko-KR" sz="2000" b="1" dirty="0">
                <a:latin typeface="맑은 고딕" pitchFamily="50" charset="-127"/>
                <a:ea typeface="맑은 고딕" pitchFamily="50" charset="-127"/>
              </a:rPr>
              <a:t>(</a:t>
            </a:r>
            <a:r>
              <a:rPr lang="en-US" altLang="ko-KR" sz="2000" b="1" dirty="0">
                <a:solidFill>
                  <a:srgbClr val="7030A0"/>
                </a:solidFill>
                <a:latin typeface="맑은 고딕" pitchFamily="50" charset="-127"/>
                <a:ea typeface="맑은 고딕" pitchFamily="50" charset="-127"/>
              </a:rPr>
              <a:t>I</a:t>
            </a:r>
            <a:r>
              <a:rPr lang="en-US" altLang="ko-KR" sz="2000" b="1" dirty="0">
                <a:latin typeface="맑은 고딕" pitchFamily="50" charset="-127"/>
                <a:ea typeface="맑은 고딕" pitchFamily="50" charset="-127"/>
              </a:rPr>
              <a:t>ntegrated </a:t>
            </a:r>
            <a:r>
              <a:rPr lang="en-US" altLang="ko-KR" sz="2000" b="1" dirty="0">
                <a:solidFill>
                  <a:srgbClr val="7030A0"/>
                </a:solidFill>
                <a:latin typeface="맑은 고딕" pitchFamily="50" charset="-127"/>
                <a:ea typeface="맑은 고딕" pitchFamily="50" charset="-127"/>
              </a:rPr>
              <a:t>D</a:t>
            </a:r>
            <a:r>
              <a:rPr lang="en-US" altLang="ko-KR" sz="2000" b="1" dirty="0">
                <a:latin typeface="맑은 고딕" pitchFamily="50" charset="-127"/>
                <a:ea typeface="맑은 고딕" pitchFamily="50" charset="-127"/>
              </a:rPr>
              <a:t>evelopment </a:t>
            </a:r>
            <a:r>
              <a:rPr lang="en-US" altLang="ko-KR" sz="2000" b="1" dirty="0">
                <a:solidFill>
                  <a:srgbClr val="7030A0"/>
                </a:solidFill>
                <a:latin typeface="맑은 고딕" pitchFamily="50" charset="-127"/>
                <a:ea typeface="맑은 고딕" pitchFamily="50" charset="-127"/>
              </a:rPr>
              <a:t>E</a:t>
            </a:r>
            <a:r>
              <a:rPr lang="en-US" altLang="ko-KR" sz="2000" b="1" dirty="0">
                <a:latin typeface="맑은 고딕" pitchFamily="50" charset="-127"/>
                <a:ea typeface="맑은 고딕" pitchFamily="50" charset="-127"/>
              </a:rPr>
              <a:t>nvironment)</a:t>
            </a:r>
          </a:p>
          <a:p>
            <a:pPr>
              <a:lnSpc>
                <a:spcPct val="120000"/>
              </a:lnSpc>
              <a:defRPr/>
            </a:pPr>
            <a:r>
              <a:rPr lang="en-US" altLang="ko-KR" sz="2000" b="1" dirty="0">
                <a:solidFill>
                  <a:srgbClr val="0070C0"/>
                </a:solidFill>
                <a:latin typeface="맑은 고딕" pitchFamily="50" charset="-127"/>
                <a:ea typeface="맑은 고딕" pitchFamily="50" charset="-127"/>
              </a:rPr>
              <a:t>Visual Studio</a:t>
            </a:r>
            <a:r>
              <a:rPr lang="ko-KR" altLang="en-US" sz="2000" b="1" dirty="0">
                <a:solidFill>
                  <a:srgbClr val="0070C0"/>
                </a:solidFill>
                <a:latin typeface="맑은 고딕" pitchFamily="50" charset="-127"/>
                <a:ea typeface="맑은 고딕" pitchFamily="50" charset="-127"/>
              </a:rPr>
              <a:t>처럼 하나의 프로그램 안에 프로그램 개발과 관련한 모든 환경을 제공해 주는 것</a:t>
            </a:r>
            <a:endParaRPr lang="en-US" altLang="ko-KR" sz="2000" b="1" dirty="0">
              <a:solidFill>
                <a:srgbClr val="0070C0"/>
              </a:solidFill>
              <a:latin typeface="맑은 고딕" pitchFamily="50" charset="-127"/>
              <a:ea typeface="맑은 고딕" pitchFamily="50" charset="-127"/>
            </a:endParaRPr>
          </a:p>
          <a:p>
            <a:pPr>
              <a:lnSpc>
                <a:spcPct val="120000"/>
              </a:lnSpc>
              <a:defRPr/>
            </a:pPr>
            <a:r>
              <a:rPr lang="en-US" altLang="ko-KR" sz="2000" b="1" dirty="0">
                <a:solidFill>
                  <a:schemeClr val="tx1">
                    <a:lumMod val="65000"/>
                    <a:lumOff val="35000"/>
                  </a:schemeClr>
                </a:solidFill>
                <a:latin typeface="맑은 고딕" pitchFamily="50" charset="-127"/>
                <a:ea typeface="맑은 고딕" pitchFamily="50" charset="-127"/>
              </a:rPr>
              <a:t>- </a:t>
            </a:r>
            <a:r>
              <a:rPr lang="ko-KR" altLang="en-US" sz="2000" b="1" dirty="0">
                <a:solidFill>
                  <a:schemeClr val="tx1">
                    <a:lumMod val="65000"/>
                    <a:lumOff val="35000"/>
                  </a:schemeClr>
                </a:solidFill>
                <a:latin typeface="맑은 고딕" pitchFamily="50" charset="-127"/>
                <a:ea typeface="맑은 고딕" pitchFamily="50" charset="-127"/>
              </a:rPr>
              <a:t>소스코드 편집</a:t>
            </a:r>
            <a:r>
              <a:rPr lang="en-US" altLang="ko-KR" sz="2000" b="1" dirty="0">
                <a:solidFill>
                  <a:schemeClr val="tx1">
                    <a:lumMod val="65000"/>
                    <a:lumOff val="35000"/>
                  </a:schemeClr>
                </a:solidFill>
                <a:latin typeface="맑은 고딕" pitchFamily="50" charset="-127"/>
                <a:ea typeface="맑은 고딕" pitchFamily="50" charset="-127"/>
              </a:rPr>
              <a:t>, </a:t>
            </a:r>
            <a:r>
              <a:rPr lang="ko-KR" altLang="en-US" sz="2000" b="1" dirty="0">
                <a:solidFill>
                  <a:schemeClr val="tx1">
                    <a:lumMod val="65000"/>
                    <a:lumOff val="35000"/>
                  </a:schemeClr>
                </a:solidFill>
                <a:latin typeface="맑은 고딕" pitchFamily="50" charset="-127"/>
                <a:ea typeface="맑은 고딕" pitchFamily="50" charset="-127"/>
              </a:rPr>
              <a:t>빌드</a:t>
            </a:r>
            <a:r>
              <a:rPr lang="en-US" altLang="ko-KR" sz="2000" b="1" dirty="0">
                <a:solidFill>
                  <a:schemeClr val="tx1">
                    <a:lumMod val="65000"/>
                    <a:lumOff val="35000"/>
                  </a:schemeClr>
                </a:solidFill>
                <a:latin typeface="맑은 고딕" pitchFamily="50" charset="-127"/>
                <a:ea typeface="맑은 고딕" pitchFamily="50" charset="-127"/>
              </a:rPr>
              <a:t>(</a:t>
            </a:r>
            <a:r>
              <a:rPr lang="en-US" altLang="ko-KR" sz="2000" b="1" dirty="0" err="1">
                <a:solidFill>
                  <a:schemeClr val="tx1">
                    <a:lumMod val="65000"/>
                    <a:lumOff val="35000"/>
                  </a:schemeClr>
                </a:solidFill>
                <a:latin typeface="맑은 고딕" pitchFamily="50" charset="-127"/>
                <a:ea typeface="맑은 고딕" pitchFamily="50" charset="-127"/>
              </a:rPr>
              <a:t>Compile+Link</a:t>
            </a:r>
            <a:r>
              <a:rPr lang="en-US" altLang="ko-KR" sz="2000" b="1" dirty="0">
                <a:solidFill>
                  <a:schemeClr val="tx1">
                    <a:lumMod val="65000"/>
                    <a:lumOff val="35000"/>
                  </a:schemeClr>
                </a:solidFill>
                <a:latin typeface="맑은 고딕" pitchFamily="50" charset="-127"/>
                <a:ea typeface="맑은 고딕" pitchFamily="50" charset="-127"/>
              </a:rPr>
              <a:t>), </a:t>
            </a:r>
            <a:r>
              <a:rPr lang="ko-KR" altLang="en-US" sz="2000" b="1" dirty="0">
                <a:solidFill>
                  <a:schemeClr val="tx1">
                    <a:lumMod val="65000"/>
                    <a:lumOff val="35000"/>
                  </a:schemeClr>
                </a:solidFill>
                <a:latin typeface="맑은 고딕" pitchFamily="50" charset="-127"/>
                <a:ea typeface="맑은 고딕" pitchFamily="50" charset="-127"/>
              </a:rPr>
              <a:t>실행</a:t>
            </a:r>
            <a:r>
              <a:rPr lang="en-US" altLang="ko-KR" sz="2000" b="1" dirty="0">
                <a:solidFill>
                  <a:schemeClr val="tx1">
                    <a:lumMod val="65000"/>
                    <a:lumOff val="35000"/>
                  </a:schemeClr>
                </a:solidFill>
                <a:latin typeface="맑은 고딕" pitchFamily="50" charset="-127"/>
                <a:ea typeface="맑은 고딕" pitchFamily="50" charset="-127"/>
              </a:rPr>
              <a:t>, </a:t>
            </a:r>
            <a:r>
              <a:rPr lang="ko-KR" altLang="en-US" sz="2000" b="1" dirty="0">
                <a:solidFill>
                  <a:schemeClr val="tx1">
                    <a:lumMod val="65000"/>
                    <a:lumOff val="35000"/>
                  </a:schemeClr>
                </a:solidFill>
                <a:latin typeface="맑은 고딕" pitchFamily="50" charset="-127"/>
                <a:ea typeface="맑은 고딕" pitchFamily="50" charset="-127"/>
              </a:rPr>
              <a:t>디버깅</a:t>
            </a:r>
          </a:p>
        </p:txBody>
      </p:sp>
    </p:spTree>
    <p:extLst>
      <p:ext uri="{BB962C8B-B14F-4D97-AF65-F5344CB8AC3E}">
        <p14:creationId xmlns:p14="http://schemas.microsoft.com/office/powerpoint/2010/main" val="191299083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a:t>
            </a:r>
            <a:endParaRPr lang="ko-KR" altLang="en-US" dirty="0"/>
          </a:p>
        </p:txBody>
      </p:sp>
      <p:sp>
        <p:nvSpPr>
          <p:cNvPr id="3" name="내용 개체 틀 2"/>
          <p:cNvSpPr>
            <a:spLocks noGrp="1"/>
          </p:cNvSpPr>
          <p:nvPr>
            <p:ph idx="1"/>
          </p:nvPr>
        </p:nvSpPr>
        <p:spPr/>
        <p:txBody>
          <a:bodyPr/>
          <a:lstStyle/>
          <a:p>
            <a:r>
              <a:rPr lang="en-US" altLang="ko-KR" dirty="0"/>
              <a:t>D: </a:t>
            </a:r>
            <a:r>
              <a:rPr lang="ko-KR" altLang="en-US" dirty="0"/>
              <a:t>드라이브의 특정 위치에 </a:t>
            </a:r>
            <a:r>
              <a:rPr lang="en-US" altLang="ko-KR" dirty="0" err="1"/>
              <a:t>AspDotNet</a:t>
            </a:r>
            <a:r>
              <a:rPr lang="en-US" altLang="ko-KR" dirty="0"/>
              <a:t> </a:t>
            </a:r>
            <a:r>
              <a:rPr lang="ko-KR" altLang="en-US" dirty="0"/>
              <a:t>폴더 생성</a:t>
            </a:r>
            <a:endParaRPr lang="en-US" altLang="ko-KR" dirty="0"/>
          </a:p>
          <a:p>
            <a:pPr lvl="1"/>
            <a:r>
              <a:rPr lang="en-US" altLang="ko-KR" dirty="0"/>
              <a:t>(</a:t>
            </a:r>
            <a:r>
              <a:rPr lang="ko-KR" altLang="en-US" dirty="0"/>
              <a:t>예</a:t>
            </a:r>
            <a:r>
              <a:rPr lang="en-US" altLang="ko-KR" dirty="0"/>
              <a:t>) D:\</a:t>
            </a:r>
            <a:r>
              <a:rPr lang="ko-KR" altLang="en-US" dirty="0"/>
              <a:t>학번</a:t>
            </a:r>
            <a:r>
              <a:rPr lang="en-US" altLang="ko-KR" dirty="0"/>
              <a:t>\</a:t>
            </a:r>
            <a:r>
              <a:rPr lang="en-US" altLang="ko-KR" dirty="0" err="1">
                <a:solidFill>
                  <a:srgbClr val="C00000"/>
                </a:solidFill>
              </a:rPr>
              <a:t>AspDotNet</a:t>
            </a:r>
            <a:endParaRPr lang="en-US" altLang="ko-KR" dirty="0">
              <a:solidFill>
                <a:srgbClr val="C00000"/>
              </a:solidFill>
            </a:endParaRPr>
          </a:p>
        </p:txBody>
      </p:sp>
      <p:pic>
        <p:nvPicPr>
          <p:cNvPr id="6" name="그림 5">
            <a:extLst>
              <a:ext uri="{FF2B5EF4-FFF2-40B4-BE49-F238E27FC236}">
                <a16:creationId xmlns:a16="http://schemas.microsoft.com/office/drawing/2014/main" id="{45E45B92-8854-2111-6394-9502339396A1}"/>
              </a:ext>
            </a:extLst>
          </p:cNvPr>
          <p:cNvPicPr>
            <a:picLocks noChangeAspect="1"/>
          </p:cNvPicPr>
          <p:nvPr/>
        </p:nvPicPr>
        <p:blipFill>
          <a:blip r:embed="rId2"/>
          <a:stretch>
            <a:fillRect/>
          </a:stretch>
        </p:blipFill>
        <p:spPr>
          <a:xfrm>
            <a:off x="1144984" y="2060848"/>
            <a:ext cx="6876256" cy="4205865"/>
          </a:xfrm>
          <a:prstGeom prst="rect">
            <a:avLst/>
          </a:prstGeom>
          <a:ln>
            <a:solidFill>
              <a:schemeClr val="tx1">
                <a:lumMod val="50000"/>
                <a:lumOff val="50000"/>
              </a:schemeClr>
            </a:solidFill>
          </a:ln>
        </p:spPr>
      </p:pic>
    </p:spTree>
    <p:extLst>
      <p:ext uri="{BB962C8B-B14F-4D97-AF65-F5344CB8AC3E}">
        <p14:creationId xmlns:p14="http://schemas.microsoft.com/office/powerpoint/2010/main" val="2274032568"/>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- 2</a:t>
            </a:r>
            <a:endParaRPr lang="ko-KR" altLang="en-US" dirty="0"/>
          </a:p>
        </p:txBody>
      </p:sp>
      <p:sp>
        <p:nvSpPr>
          <p:cNvPr id="3" name="내용 개체 틀 2"/>
          <p:cNvSpPr>
            <a:spLocks noGrp="1"/>
          </p:cNvSpPr>
          <p:nvPr>
            <p:ph idx="1"/>
          </p:nvPr>
        </p:nvSpPr>
        <p:spPr/>
        <p:txBody>
          <a:bodyPr/>
          <a:lstStyle/>
          <a:p>
            <a:r>
              <a:rPr lang="ko-KR" altLang="en-US" dirty="0"/>
              <a:t>시작 </a:t>
            </a:r>
            <a:r>
              <a:rPr lang="en-US" altLang="ko-KR" dirty="0"/>
              <a:t>- Visual Studio 2022 </a:t>
            </a:r>
            <a:endParaRPr lang="ko-KR" altLang="en-US" dirty="0"/>
          </a:p>
        </p:txBody>
      </p:sp>
      <p:pic>
        <p:nvPicPr>
          <p:cNvPr id="11" name="그림 10">
            <a:extLst>
              <a:ext uri="{FF2B5EF4-FFF2-40B4-BE49-F238E27FC236}">
                <a16:creationId xmlns:a16="http://schemas.microsoft.com/office/drawing/2014/main" id="{B61B44CD-A7A2-AC76-F56E-AB416DCA78CC}"/>
              </a:ext>
            </a:extLst>
          </p:cNvPr>
          <p:cNvPicPr>
            <a:picLocks noChangeAspect="1"/>
          </p:cNvPicPr>
          <p:nvPr/>
        </p:nvPicPr>
        <p:blipFill rotWithShape="1">
          <a:blip r:embed="rId2"/>
          <a:srcRect l="20664" t="12583"/>
          <a:stretch/>
        </p:blipFill>
        <p:spPr>
          <a:xfrm>
            <a:off x="2375756" y="1556792"/>
            <a:ext cx="4392488" cy="4829427"/>
          </a:xfrm>
          <a:prstGeom prst="rect">
            <a:avLst/>
          </a:prstGeom>
          <a:ln>
            <a:solidFill>
              <a:schemeClr val="tx1">
                <a:lumMod val="50000"/>
                <a:lumOff val="50000"/>
              </a:schemeClr>
            </a:solidFill>
          </a:ln>
        </p:spPr>
      </p:pic>
      <p:sp>
        <p:nvSpPr>
          <p:cNvPr id="12" name="직사각형 11">
            <a:extLst>
              <a:ext uri="{FF2B5EF4-FFF2-40B4-BE49-F238E27FC236}">
                <a16:creationId xmlns:a16="http://schemas.microsoft.com/office/drawing/2014/main" id="{893DD727-C677-64F3-7C7A-A95CACA3396F}"/>
              </a:ext>
            </a:extLst>
          </p:cNvPr>
          <p:cNvSpPr/>
          <p:nvPr/>
        </p:nvSpPr>
        <p:spPr>
          <a:xfrm>
            <a:off x="2339752" y="6093296"/>
            <a:ext cx="360040" cy="2880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2AD267C-F23D-BB0C-95B4-C27CBA62E9CB}"/>
              </a:ext>
            </a:extLst>
          </p:cNvPr>
          <p:cNvSpPr/>
          <p:nvPr/>
        </p:nvSpPr>
        <p:spPr>
          <a:xfrm>
            <a:off x="2723058" y="3469196"/>
            <a:ext cx="696813" cy="60787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785903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- 3</a:t>
            </a:r>
            <a:endParaRPr lang="ko-KR" altLang="en-US" dirty="0"/>
          </a:p>
        </p:txBody>
      </p:sp>
      <p:sp>
        <p:nvSpPr>
          <p:cNvPr id="3" name="내용 개체 틀 2"/>
          <p:cNvSpPr>
            <a:spLocks noGrp="1"/>
          </p:cNvSpPr>
          <p:nvPr>
            <p:ph idx="1"/>
          </p:nvPr>
        </p:nvSpPr>
        <p:spPr/>
        <p:txBody>
          <a:bodyPr/>
          <a:lstStyle/>
          <a:p>
            <a:r>
              <a:rPr lang="en-US" altLang="ko-KR" dirty="0"/>
              <a:t>“</a:t>
            </a:r>
            <a:r>
              <a:rPr lang="ko-KR" altLang="en-US" dirty="0"/>
              <a:t>코드를</a:t>
            </a:r>
            <a:r>
              <a:rPr lang="en-US" altLang="ko-KR" dirty="0"/>
              <a:t> </a:t>
            </a:r>
            <a:r>
              <a:rPr lang="ko-KR" altLang="en-US" dirty="0"/>
              <a:t>사용하지 않고 계속</a:t>
            </a:r>
            <a:r>
              <a:rPr lang="en-US" altLang="ko-KR" dirty="0"/>
              <a:t>“ </a:t>
            </a:r>
            <a:r>
              <a:rPr lang="ko-KR" altLang="en-US" dirty="0"/>
              <a:t>클릭</a:t>
            </a:r>
          </a:p>
        </p:txBody>
      </p:sp>
      <p:pic>
        <p:nvPicPr>
          <p:cNvPr id="7" name="그림 6">
            <a:extLst>
              <a:ext uri="{FF2B5EF4-FFF2-40B4-BE49-F238E27FC236}">
                <a16:creationId xmlns:a16="http://schemas.microsoft.com/office/drawing/2014/main" id="{23406B3B-A860-5B0F-2F25-B3F7B649B590}"/>
              </a:ext>
            </a:extLst>
          </p:cNvPr>
          <p:cNvPicPr>
            <a:picLocks noChangeAspect="1"/>
          </p:cNvPicPr>
          <p:nvPr/>
        </p:nvPicPr>
        <p:blipFill>
          <a:blip r:embed="rId2"/>
          <a:stretch>
            <a:fillRect/>
          </a:stretch>
        </p:blipFill>
        <p:spPr>
          <a:xfrm>
            <a:off x="982712" y="1556792"/>
            <a:ext cx="7200800" cy="4762282"/>
          </a:xfrm>
          <a:prstGeom prst="rect">
            <a:avLst/>
          </a:prstGeom>
          <a:ln>
            <a:solidFill>
              <a:schemeClr val="tx1">
                <a:lumMod val="50000"/>
                <a:lumOff val="50000"/>
              </a:schemeClr>
            </a:solidFill>
          </a:ln>
        </p:spPr>
      </p:pic>
      <p:sp>
        <p:nvSpPr>
          <p:cNvPr id="6" name="직사각형 5"/>
          <p:cNvSpPr/>
          <p:nvPr/>
        </p:nvSpPr>
        <p:spPr>
          <a:xfrm>
            <a:off x="5479529" y="4653136"/>
            <a:ext cx="2448272" cy="37977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C1256DB-BDD4-8A3D-B4A7-C776D829BB6F}"/>
              </a:ext>
            </a:extLst>
          </p:cNvPr>
          <p:cNvSpPr txBox="1"/>
          <p:nvPr/>
        </p:nvSpPr>
        <p:spPr>
          <a:xfrm>
            <a:off x="379189" y="5379583"/>
            <a:ext cx="8385621" cy="956159"/>
          </a:xfrm>
          <a:prstGeom prst="rect">
            <a:avLst/>
          </a:prstGeom>
          <a:solidFill>
            <a:srgbClr val="FFFFCC"/>
          </a:solidFill>
          <a:ln>
            <a:solidFill>
              <a:srgbClr val="0070C0"/>
            </a:solidFill>
          </a:ln>
        </p:spPr>
        <p:txBody>
          <a:bodyPr wrap="square" rtlCol="0">
            <a:spAutoFit/>
          </a:bodyPr>
          <a:lstStyle/>
          <a:p>
            <a:pPr>
              <a:lnSpc>
                <a:spcPct val="150000"/>
              </a:lnSpc>
            </a:pPr>
            <a:r>
              <a:rPr lang="en-US" altLang="ko-KR" sz="2000" b="1" dirty="0">
                <a:solidFill>
                  <a:srgbClr val="00B050"/>
                </a:solidFill>
                <a:latin typeface="맑은 고딕" panose="020B0503020000020004" pitchFamily="50" charset="-127"/>
                <a:ea typeface="맑은 고딕" panose="020B0503020000020004" pitchFamily="50" charset="-127"/>
              </a:rPr>
              <a:t>“</a:t>
            </a:r>
            <a:r>
              <a:rPr lang="ko-KR" altLang="en-US" sz="2000" b="1" dirty="0">
                <a:solidFill>
                  <a:srgbClr val="00B050"/>
                </a:solidFill>
                <a:latin typeface="맑은 고딕" panose="020B0503020000020004" pitchFamily="50" charset="-127"/>
                <a:ea typeface="맑은 고딕" panose="020B0503020000020004" pitchFamily="50" charset="-127"/>
              </a:rPr>
              <a:t>새 프로젝트 만들기</a:t>
            </a:r>
            <a:r>
              <a:rPr lang="en-US" altLang="ko-KR" sz="2000" b="1" dirty="0">
                <a:solidFill>
                  <a:srgbClr val="00B050"/>
                </a:solidFill>
                <a:latin typeface="맑은 고딕" panose="020B0503020000020004" pitchFamily="50" charset="-127"/>
                <a:ea typeface="맑은 고딕" panose="020B0503020000020004" pitchFamily="50" charset="-127"/>
              </a:rPr>
              <a:t>＂</a:t>
            </a:r>
            <a:r>
              <a:rPr lang="ko-KR" altLang="en-US" sz="2000" b="1" dirty="0">
                <a:solidFill>
                  <a:srgbClr val="0070C0"/>
                </a:solidFill>
                <a:latin typeface="맑은 고딕" panose="020B0503020000020004" pitchFamily="50" charset="-127"/>
                <a:ea typeface="맑은 고딕" panose="020B0503020000020004" pitchFamily="50" charset="-127"/>
              </a:rPr>
              <a:t>를 이용할 경우</a:t>
            </a:r>
            <a:r>
              <a:rPr lang="en-US" altLang="ko-KR" sz="2000" b="1" dirty="0">
                <a:solidFill>
                  <a:srgbClr val="0070C0"/>
                </a:solidFill>
                <a:latin typeface="맑은 고딕" panose="020B0503020000020004" pitchFamily="50" charset="-127"/>
                <a:ea typeface="맑은 고딕" panose="020B0503020000020004" pitchFamily="50" charset="-127"/>
              </a:rPr>
              <a:t>, </a:t>
            </a:r>
            <a:r>
              <a:rPr lang="ko-KR" altLang="en-US" sz="2000" b="1" dirty="0">
                <a:solidFill>
                  <a:srgbClr val="0070C0"/>
                </a:solidFill>
                <a:latin typeface="맑은 고딕" panose="020B0503020000020004" pitchFamily="50" charset="-127"/>
                <a:ea typeface="맑은 고딕" panose="020B0503020000020004" pitchFamily="50" charset="-127"/>
              </a:rPr>
              <a:t>잡다한 파일들이 많이 포함되어 </a:t>
            </a:r>
            <a:r>
              <a:rPr lang="ko-KR" altLang="en-US" sz="2000" b="1" dirty="0">
                <a:solidFill>
                  <a:srgbClr val="C00000"/>
                </a:solidFill>
                <a:latin typeface="맑은 고딕" panose="020B0503020000020004" pitchFamily="50" charset="-127"/>
                <a:ea typeface="맑은 고딕" panose="020B0503020000020004" pitchFamily="50" charset="-127"/>
              </a:rPr>
              <a:t>빈 솔루션</a:t>
            </a:r>
            <a:r>
              <a:rPr lang="ko-KR" altLang="en-US" sz="2000" b="1" dirty="0">
                <a:solidFill>
                  <a:srgbClr val="0070C0"/>
                </a:solidFill>
                <a:latin typeface="맑은 고딕" panose="020B0503020000020004" pitchFamily="50" charset="-127"/>
                <a:ea typeface="맑은 고딕" panose="020B0503020000020004" pitchFamily="50" charset="-127"/>
              </a:rPr>
              <a:t>으로 웹 사이트를 만들기 위함</a:t>
            </a:r>
          </a:p>
        </p:txBody>
      </p:sp>
    </p:spTree>
    <p:extLst>
      <p:ext uri="{BB962C8B-B14F-4D97-AF65-F5344CB8AC3E}">
        <p14:creationId xmlns:p14="http://schemas.microsoft.com/office/powerpoint/2010/main" val="205626241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- 4</a:t>
            </a:r>
            <a:endParaRPr lang="ko-KR" altLang="en-US" dirty="0"/>
          </a:p>
        </p:txBody>
      </p:sp>
      <p:sp>
        <p:nvSpPr>
          <p:cNvPr id="3" name="내용 개체 틀 2"/>
          <p:cNvSpPr>
            <a:spLocks noGrp="1"/>
          </p:cNvSpPr>
          <p:nvPr>
            <p:ph idx="1"/>
          </p:nvPr>
        </p:nvSpPr>
        <p:spPr/>
        <p:txBody>
          <a:bodyPr/>
          <a:lstStyle/>
          <a:p>
            <a:r>
              <a:rPr lang="ko-KR" altLang="en-US" dirty="0"/>
              <a:t>실행된 </a:t>
            </a:r>
            <a:r>
              <a:rPr lang="en-US" altLang="ko-KR" dirty="0"/>
              <a:t>Visual Studio</a:t>
            </a:r>
            <a:endParaRPr lang="ko-KR" altLang="en-US" dirty="0"/>
          </a:p>
        </p:txBody>
      </p:sp>
      <p:pic>
        <p:nvPicPr>
          <p:cNvPr id="10" name="그림 9">
            <a:extLst>
              <a:ext uri="{FF2B5EF4-FFF2-40B4-BE49-F238E27FC236}">
                <a16:creationId xmlns:a16="http://schemas.microsoft.com/office/drawing/2014/main" id="{A4B66DD5-0732-466B-8C4F-CAA4349E5B55}"/>
              </a:ext>
            </a:extLst>
          </p:cNvPr>
          <p:cNvPicPr>
            <a:picLocks noChangeAspect="1"/>
          </p:cNvPicPr>
          <p:nvPr/>
        </p:nvPicPr>
        <p:blipFill>
          <a:blip r:embed="rId2"/>
          <a:stretch>
            <a:fillRect/>
          </a:stretch>
        </p:blipFill>
        <p:spPr>
          <a:xfrm>
            <a:off x="204787" y="1471761"/>
            <a:ext cx="8734425" cy="4981575"/>
          </a:xfrm>
          <a:prstGeom prst="rect">
            <a:avLst/>
          </a:prstGeom>
        </p:spPr>
      </p:pic>
      <p:sp>
        <p:nvSpPr>
          <p:cNvPr id="11" name="직사각형 10">
            <a:extLst>
              <a:ext uri="{FF2B5EF4-FFF2-40B4-BE49-F238E27FC236}">
                <a16:creationId xmlns:a16="http://schemas.microsoft.com/office/drawing/2014/main" id="{71AD3ACD-87B1-4CC7-90FA-4657B1F2FAD5}"/>
              </a:ext>
            </a:extLst>
          </p:cNvPr>
          <p:cNvSpPr/>
          <p:nvPr/>
        </p:nvSpPr>
        <p:spPr>
          <a:xfrm>
            <a:off x="230992" y="2204864"/>
            <a:ext cx="1548605" cy="39976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1AC78933-684B-40D0-8671-552719536FCF}"/>
              </a:ext>
            </a:extLst>
          </p:cNvPr>
          <p:cNvSpPr/>
          <p:nvPr/>
        </p:nvSpPr>
        <p:spPr>
          <a:xfrm>
            <a:off x="6434566" y="2204863"/>
            <a:ext cx="2478442" cy="2160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9814921-3DAB-43AD-B0DE-89AD48E5456C}"/>
              </a:ext>
            </a:extLst>
          </p:cNvPr>
          <p:cNvSpPr/>
          <p:nvPr/>
        </p:nvSpPr>
        <p:spPr>
          <a:xfrm>
            <a:off x="6434565" y="4365104"/>
            <a:ext cx="2482743" cy="183736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D7DE099A-2A68-4E05-B9BA-3AD00AF9D8BA}"/>
              </a:ext>
            </a:extLst>
          </p:cNvPr>
          <p:cNvSpPr/>
          <p:nvPr/>
        </p:nvSpPr>
        <p:spPr>
          <a:xfrm>
            <a:off x="1876433" y="2228776"/>
            <a:ext cx="4465871" cy="28564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FF0000"/>
                </a:solidFill>
                <a:latin typeface="맑은 고딕" panose="020B0503020000020004" pitchFamily="50" charset="-127"/>
                <a:ea typeface="맑은 고딕" panose="020B0503020000020004" pitchFamily="50" charset="-127"/>
              </a:rPr>
              <a:t>UI </a:t>
            </a:r>
            <a:r>
              <a:rPr lang="ko-KR" altLang="en-US" sz="2400" b="1" dirty="0">
                <a:solidFill>
                  <a:srgbClr val="FF0000"/>
                </a:solidFill>
                <a:latin typeface="맑은 고딕" panose="020B0503020000020004" pitchFamily="50" charset="-127"/>
                <a:ea typeface="맑은 고딕" panose="020B0503020000020004" pitchFamily="50" charset="-127"/>
              </a:rPr>
              <a:t>디자인</a:t>
            </a:r>
            <a:endParaRPr lang="en-US" altLang="ko-KR" sz="2400" b="1" dirty="0">
              <a:solidFill>
                <a:srgbClr val="FF0000"/>
              </a:solidFill>
              <a:latin typeface="맑은 고딕" panose="020B0503020000020004" pitchFamily="50" charset="-127"/>
              <a:ea typeface="맑은 고딕" panose="020B0503020000020004" pitchFamily="50" charset="-127"/>
            </a:endParaRPr>
          </a:p>
          <a:p>
            <a:pPr algn="ctr"/>
            <a:r>
              <a:rPr lang="ko-KR" altLang="en-US" sz="2400" b="1" dirty="0">
                <a:solidFill>
                  <a:srgbClr val="FF0000"/>
                </a:solidFill>
                <a:latin typeface="맑은 고딕" panose="020B0503020000020004" pitchFamily="50" charset="-127"/>
                <a:ea typeface="맑은 고딕" panose="020B0503020000020004" pitchFamily="50" charset="-127"/>
              </a:rPr>
              <a:t>소스코드 편집</a:t>
            </a:r>
          </a:p>
        </p:txBody>
      </p:sp>
      <p:sp>
        <p:nvSpPr>
          <p:cNvPr id="20" name="TextBox 19">
            <a:extLst>
              <a:ext uri="{FF2B5EF4-FFF2-40B4-BE49-F238E27FC236}">
                <a16:creationId xmlns:a16="http://schemas.microsoft.com/office/drawing/2014/main" id="{B3FF851D-B240-4CFA-BF6D-BCEE97DBA9F2}"/>
              </a:ext>
            </a:extLst>
          </p:cNvPr>
          <p:cNvSpPr txBox="1"/>
          <p:nvPr/>
        </p:nvSpPr>
        <p:spPr>
          <a:xfrm>
            <a:off x="287524" y="4647575"/>
            <a:ext cx="8568952" cy="1477328"/>
          </a:xfrm>
          <a:prstGeom prst="rect">
            <a:avLst/>
          </a:prstGeom>
          <a:solidFill>
            <a:srgbClr val="FFFFCC"/>
          </a:solidFill>
          <a:ln>
            <a:solidFill>
              <a:srgbClr val="0070C0"/>
            </a:solidFill>
          </a:ln>
        </p:spPr>
        <p:txBody>
          <a:bodyPr wrap="square" rtlCol="0">
            <a:spAutoFit/>
          </a:bodyPr>
          <a:lstStyle/>
          <a:p>
            <a:pPr marL="180000" indent="-180000">
              <a:buFont typeface="Arial" panose="020B0604020202020204" pitchFamily="34" charset="0"/>
              <a:buChar char="•"/>
            </a:pPr>
            <a:r>
              <a:rPr lang="ko-KR" altLang="en-US" sz="1800" b="1" dirty="0" err="1">
                <a:latin typeface="맑은 고딕" panose="020B0503020000020004" pitchFamily="50" charset="-127"/>
                <a:ea typeface="맑은 고딕" panose="020B0503020000020004" pitchFamily="50" charset="-127"/>
              </a:rPr>
              <a:t>도구상자</a:t>
            </a:r>
            <a:r>
              <a:rPr lang="ko-KR" altLang="en-US" sz="1800" b="1" dirty="0">
                <a:latin typeface="맑은 고딕" panose="020B0503020000020004" pitchFamily="50" charset="-127"/>
                <a:ea typeface="맑은 고딕" panose="020B0503020000020004" pitchFamily="50" charset="-127"/>
              </a:rPr>
              <a:t> </a:t>
            </a:r>
            <a:r>
              <a:rPr lang="en-US" altLang="ko-KR" sz="1800" b="1" dirty="0">
                <a:latin typeface="맑은 고딕" panose="020B0503020000020004" pitchFamily="50" charset="-127"/>
                <a:ea typeface="맑은 고딕" panose="020B0503020000020004" pitchFamily="50" charset="-127"/>
              </a:rPr>
              <a:t>: </a:t>
            </a:r>
            <a:r>
              <a:rPr lang="en-US" altLang="ko-KR" sz="1800" b="1" dirty="0">
                <a:solidFill>
                  <a:srgbClr val="0070C0"/>
                </a:solidFill>
                <a:latin typeface="맑은 고딕" panose="020B0503020000020004" pitchFamily="50" charset="-127"/>
                <a:ea typeface="맑은 고딕" panose="020B0503020000020004" pitchFamily="50" charset="-127"/>
              </a:rPr>
              <a:t>UI </a:t>
            </a:r>
            <a:r>
              <a:rPr lang="ko-KR" altLang="en-US" sz="1800" b="1" dirty="0">
                <a:solidFill>
                  <a:srgbClr val="0070C0"/>
                </a:solidFill>
                <a:latin typeface="맑은 고딕" panose="020B0503020000020004" pitchFamily="50" charset="-127"/>
                <a:ea typeface="맑은 고딕" panose="020B0503020000020004" pitchFamily="50" charset="-127"/>
              </a:rPr>
              <a:t>디자인을 위한 컨트롤을 제공</a:t>
            </a:r>
            <a:endParaRPr lang="en-US" altLang="ko-KR" sz="1800" b="1" dirty="0">
              <a:solidFill>
                <a:srgbClr val="0070C0"/>
              </a:solidFill>
              <a:latin typeface="맑은 고딕" panose="020B0503020000020004" pitchFamily="50" charset="-127"/>
              <a:ea typeface="맑은 고딕" panose="020B0503020000020004" pitchFamily="50" charset="-127"/>
            </a:endParaRPr>
          </a:p>
          <a:p>
            <a:pPr marL="180000" indent="-180000">
              <a:buFont typeface="Arial" panose="020B0604020202020204" pitchFamily="34" charset="0"/>
              <a:buChar char="•"/>
            </a:pPr>
            <a:r>
              <a:rPr lang="ko-KR" altLang="en-US" sz="1800" b="1" dirty="0">
                <a:latin typeface="맑은 고딕" panose="020B0503020000020004" pitchFamily="50" charset="-127"/>
                <a:ea typeface="맑은 고딕" panose="020B0503020000020004" pitchFamily="50" charset="-127"/>
              </a:rPr>
              <a:t>솔루션탐색기 </a:t>
            </a:r>
            <a:r>
              <a:rPr lang="en-US" altLang="ko-KR" sz="1800" b="1" dirty="0">
                <a:latin typeface="맑은 고딕" panose="020B0503020000020004" pitchFamily="50" charset="-127"/>
                <a:ea typeface="맑은 고딕" panose="020B0503020000020004" pitchFamily="50" charset="-127"/>
              </a:rPr>
              <a:t>: </a:t>
            </a:r>
            <a:r>
              <a:rPr lang="ko-KR" altLang="en-US" sz="1800" b="1" dirty="0">
                <a:solidFill>
                  <a:srgbClr val="0070C0"/>
                </a:solidFill>
                <a:latin typeface="맑은 고딕" panose="020B0503020000020004" pitchFamily="50" charset="-127"/>
                <a:ea typeface="맑은 고딕" panose="020B0503020000020004" pitchFamily="50" charset="-127"/>
              </a:rPr>
              <a:t>프로젝트에 포함된 웹사이트 구성요소를 손쉽게 탐색할 수 있도록 네비게이션을 제공</a:t>
            </a:r>
            <a:r>
              <a:rPr lang="en-US" altLang="ko-KR" sz="1800" b="1" dirty="0">
                <a:solidFill>
                  <a:srgbClr val="0070C0"/>
                </a:solidFill>
                <a:latin typeface="맑은 고딕" panose="020B0503020000020004" pitchFamily="50" charset="-127"/>
                <a:ea typeface="맑은 고딕" panose="020B0503020000020004" pitchFamily="50" charset="-127"/>
              </a:rPr>
              <a:t>, </a:t>
            </a:r>
            <a:r>
              <a:rPr lang="ko-KR" altLang="en-US" sz="1800" b="1" dirty="0">
                <a:solidFill>
                  <a:srgbClr val="0070C0"/>
                </a:solidFill>
                <a:latin typeface="맑은 고딕" panose="020B0503020000020004" pitchFamily="50" charset="-127"/>
                <a:ea typeface="맑은 고딕" panose="020B0503020000020004" pitchFamily="50" charset="-127"/>
              </a:rPr>
              <a:t>구성요소를 더블클릭하면 디자인</a:t>
            </a:r>
            <a:r>
              <a:rPr lang="en-US" altLang="ko-KR" sz="1800" b="1" dirty="0">
                <a:solidFill>
                  <a:srgbClr val="0070C0"/>
                </a:solidFill>
                <a:latin typeface="맑은 고딕" panose="020B0503020000020004" pitchFamily="50" charset="-127"/>
                <a:ea typeface="맑은 고딕" panose="020B0503020000020004" pitchFamily="50" charset="-127"/>
              </a:rPr>
              <a:t>/</a:t>
            </a:r>
            <a:r>
              <a:rPr lang="ko-KR" altLang="en-US" sz="1800" b="1" dirty="0" err="1">
                <a:solidFill>
                  <a:srgbClr val="0070C0"/>
                </a:solidFill>
                <a:latin typeface="맑은 고딕" panose="020B0503020000020004" pitchFamily="50" charset="-127"/>
                <a:ea typeface="맑은 고딕" panose="020B0503020000020004" pitchFamily="50" charset="-127"/>
              </a:rPr>
              <a:t>소스창에</a:t>
            </a:r>
            <a:r>
              <a:rPr lang="ko-KR" altLang="en-US" sz="1800" b="1" dirty="0">
                <a:solidFill>
                  <a:srgbClr val="0070C0"/>
                </a:solidFill>
                <a:latin typeface="맑은 고딕" panose="020B0503020000020004" pitchFamily="50" charset="-127"/>
                <a:ea typeface="맑은 고딕" panose="020B0503020000020004" pitchFamily="50" charset="-127"/>
              </a:rPr>
              <a:t> 편집할 수 있게 나타남</a:t>
            </a:r>
            <a:endParaRPr lang="en-US" altLang="ko-KR" sz="1800" b="1" dirty="0">
              <a:solidFill>
                <a:srgbClr val="0070C0"/>
              </a:solidFill>
              <a:latin typeface="맑은 고딕" panose="020B0503020000020004" pitchFamily="50" charset="-127"/>
              <a:ea typeface="맑은 고딕" panose="020B0503020000020004" pitchFamily="50" charset="-127"/>
            </a:endParaRPr>
          </a:p>
          <a:p>
            <a:pPr marL="180000" indent="-180000">
              <a:buFont typeface="Arial" panose="020B0604020202020204" pitchFamily="34" charset="0"/>
              <a:buChar char="•"/>
            </a:pPr>
            <a:r>
              <a:rPr lang="ko-KR" altLang="en-US" sz="1800" b="1" dirty="0">
                <a:latin typeface="맑은 고딕" panose="020B0503020000020004" pitchFamily="50" charset="-127"/>
                <a:ea typeface="맑은 고딕" panose="020B0503020000020004" pitchFamily="50" charset="-127"/>
              </a:rPr>
              <a:t>속성 </a:t>
            </a:r>
            <a:r>
              <a:rPr lang="en-US" altLang="ko-KR" sz="1800" b="1" dirty="0">
                <a:latin typeface="맑은 고딕" panose="020B0503020000020004" pitchFamily="50" charset="-127"/>
                <a:ea typeface="맑은 고딕" panose="020B0503020000020004" pitchFamily="50" charset="-127"/>
              </a:rPr>
              <a:t>: </a:t>
            </a:r>
            <a:r>
              <a:rPr lang="ko-KR" altLang="en-US" sz="1800" b="1" dirty="0">
                <a:solidFill>
                  <a:srgbClr val="0070C0"/>
                </a:solidFill>
                <a:latin typeface="맑은 고딕" panose="020B0503020000020004" pitchFamily="50" charset="-127"/>
                <a:ea typeface="맑은 고딕" panose="020B0503020000020004" pitchFamily="50" charset="-127"/>
              </a:rPr>
              <a:t>객체</a:t>
            </a:r>
            <a:r>
              <a:rPr lang="en-US" altLang="ko-KR" sz="1800" b="1" dirty="0">
                <a:solidFill>
                  <a:srgbClr val="0070C0"/>
                </a:solidFill>
                <a:latin typeface="맑은 고딕" panose="020B0503020000020004" pitchFamily="50" charset="-127"/>
                <a:ea typeface="맑은 고딕" panose="020B0503020000020004" pitchFamily="50" charset="-127"/>
              </a:rPr>
              <a:t>(</a:t>
            </a:r>
            <a:r>
              <a:rPr lang="ko-KR" altLang="en-US" sz="1800" b="1" dirty="0" err="1">
                <a:solidFill>
                  <a:srgbClr val="0070C0"/>
                </a:solidFill>
                <a:latin typeface="맑은 고딕" panose="020B0503020000020004" pitchFamily="50" charset="-127"/>
                <a:ea typeface="맑은 고딕" panose="020B0503020000020004" pitchFamily="50" charset="-127"/>
              </a:rPr>
              <a:t>웹페이지</a:t>
            </a:r>
            <a:r>
              <a:rPr lang="en-US" altLang="ko-KR" sz="1800" b="1" dirty="0">
                <a:solidFill>
                  <a:srgbClr val="0070C0"/>
                </a:solidFill>
                <a:latin typeface="맑은 고딕" panose="020B0503020000020004" pitchFamily="50" charset="-127"/>
                <a:ea typeface="맑은 고딕" panose="020B0503020000020004" pitchFamily="50" charset="-127"/>
              </a:rPr>
              <a:t>, </a:t>
            </a:r>
            <a:r>
              <a:rPr lang="ko-KR" altLang="en-US" sz="1800" b="1" dirty="0">
                <a:solidFill>
                  <a:srgbClr val="0070C0"/>
                </a:solidFill>
                <a:latin typeface="맑은 고딕" panose="020B0503020000020004" pitchFamily="50" charset="-127"/>
                <a:ea typeface="맑은 고딕" panose="020B0503020000020004" pitchFamily="50" charset="-127"/>
              </a:rPr>
              <a:t>컨트롤 등</a:t>
            </a:r>
            <a:r>
              <a:rPr lang="en-US" altLang="ko-KR" sz="1800" b="1" dirty="0">
                <a:solidFill>
                  <a:srgbClr val="0070C0"/>
                </a:solidFill>
                <a:latin typeface="맑은 고딕" panose="020B0503020000020004" pitchFamily="50" charset="-127"/>
                <a:ea typeface="맑은 고딕" panose="020B0503020000020004" pitchFamily="50" charset="-127"/>
              </a:rPr>
              <a:t>)</a:t>
            </a:r>
            <a:r>
              <a:rPr lang="ko-KR" altLang="en-US" sz="1800" b="1" dirty="0">
                <a:solidFill>
                  <a:srgbClr val="0070C0"/>
                </a:solidFill>
                <a:latin typeface="맑은 고딕" panose="020B0503020000020004" pitchFamily="50" charset="-127"/>
                <a:ea typeface="맑은 고딕" panose="020B0503020000020004" pitchFamily="50" charset="-127"/>
              </a:rPr>
              <a:t>의 속성을 편집</a:t>
            </a:r>
            <a:endParaRPr lang="en-US" altLang="ko-KR" sz="1800" b="1" dirty="0">
              <a:solidFill>
                <a:srgbClr val="0070C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52444280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- 5</a:t>
            </a:r>
            <a:endParaRPr lang="ko-KR" altLang="en-US" dirty="0"/>
          </a:p>
        </p:txBody>
      </p:sp>
      <p:sp>
        <p:nvSpPr>
          <p:cNvPr id="3" name="내용 개체 틀 2"/>
          <p:cNvSpPr>
            <a:spLocks noGrp="1"/>
          </p:cNvSpPr>
          <p:nvPr>
            <p:ph idx="1"/>
          </p:nvPr>
        </p:nvSpPr>
        <p:spPr/>
        <p:txBody>
          <a:bodyPr/>
          <a:lstStyle/>
          <a:p>
            <a:r>
              <a:rPr lang="ko-KR" altLang="en-US" dirty="0"/>
              <a:t>파일</a:t>
            </a:r>
            <a:r>
              <a:rPr lang="en-US" altLang="ko-KR" dirty="0"/>
              <a:t>-</a:t>
            </a:r>
            <a:r>
              <a:rPr lang="ko-KR" altLang="en-US" dirty="0"/>
              <a:t>열기</a:t>
            </a:r>
            <a:r>
              <a:rPr lang="en-US" altLang="ko-KR" dirty="0"/>
              <a:t>-</a:t>
            </a:r>
            <a:r>
              <a:rPr lang="ko-KR" altLang="en-US" dirty="0"/>
              <a:t>웹사이트</a:t>
            </a:r>
          </a:p>
        </p:txBody>
      </p:sp>
      <p:pic>
        <p:nvPicPr>
          <p:cNvPr id="19" name="그림 18">
            <a:extLst>
              <a:ext uri="{FF2B5EF4-FFF2-40B4-BE49-F238E27FC236}">
                <a16:creationId xmlns:a16="http://schemas.microsoft.com/office/drawing/2014/main" id="{58447154-B5E1-4136-B8CF-94C76251CF17}"/>
              </a:ext>
            </a:extLst>
          </p:cNvPr>
          <p:cNvPicPr>
            <a:picLocks noChangeAspect="1"/>
          </p:cNvPicPr>
          <p:nvPr/>
        </p:nvPicPr>
        <p:blipFill>
          <a:blip r:embed="rId2"/>
          <a:stretch>
            <a:fillRect/>
          </a:stretch>
        </p:blipFill>
        <p:spPr>
          <a:xfrm>
            <a:off x="208941" y="1471066"/>
            <a:ext cx="8726118" cy="4982270"/>
          </a:xfrm>
          <a:prstGeom prst="rect">
            <a:avLst/>
          </a:prstGeom>
          <a:ln>
            <a:solidFill>
              <a:schemeClr val="bg2"/>
            </a:solidFill>
          </a:ln>
        </p:spPr>
      </p:pic>
      <p:sp>
        <p:nvSpPr>
          <p:cNvPr id="20" name="직사각형 19">
            <a:extLst>
              <a:ext uri="{FF2B5EF4-FFF2-40B4-BE49-F238E27FC236}">
                <a16:creationId xmlns:a16="http://schemas.microsoft.com/office/drawing/2014/main" id="{E97574FA-0C83-4D79-832C-A59503E6CC7D}"/>
              </a:ext>
            </a:extLst>
          </p:cNvPr>
          <p:cNvSpPr/>
          <p:nvPr/>
        </p:nvSpPr>
        <p:spPr>
          <a:xfrm>
            <a:off x="539552" y="1484809"/>
            <a:ext cx="504056" cy="21599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97FF772-C265-4209-835F-A46663981B0A}"/>
              </a:ext>
            </a:extLst>
          </p:cNvPr>
          <p:cNvSpPr/>
          <p:nvPr/>
        </p:nvSpPr>
        <p:spPr>
          <a:xfrm>
            <a:off x="539552" y="1844824"/>
            <a:ext cx="3384376" cy="31316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403E6EFE-16B1-4556-A583-282E3E6391D9}"/>
              </a:ext>
            </a:extLst>
          </p:cNvPr>
          <p:cNvSpPr/>
          <p:nvPr/>
        </p:nvSpPr>
        <p:spPr>
          <a:xfrm>
            <a:off x="3955928" y="2492896"/>
            <a:ext cx="2776312" cy="2880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809564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8D3401E-AC34-4668-9981-500079CA6110}"/>
              </a:ext>
            </a:extLst>
          </p:cNvPr>
          <p:cNvPicPr>
            <a:picLocks noChangeAspect="1"/>
          </p:cNvPicPr>
          <p:nvPr/>
        </p:nvPicPr>
        <p:blipFill>
          <a:blip r:embed="rId2"/>
          <a:stretch>
            <a:fillRect/>
          </a:stretch>
        </p:blipFill>
        <p:spPr>
          <a:xfrm>
            <a:off x="611560" y="1484784"/>
            <a:ext cx="5254829" cy="4894708"/>
          </a:xfrm>
          <a:prstGeom prst="rect">
            <a:avLst/>
          </a:prstGeom>
        </p:spPr>
      </p:pic>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- 6</a:t>
            </a:r>
            <a:endParaRPr lang="ko-KR" altLang="en-US" dirty="0"/>
          </a:p>
        </p:txBody>
      </p:sp>
      <p:sp>
        <p:nvSpPr>
          <p:cNvPr id="3" name="내용 개체 틀 2"/>
          <p:cNvSpPr>
            <a:spLocks noGrp="1"/>
          </p:cNvSpPr>
          <p:nvPr>
            <p:ph idx="1"/>
          </p:nvPr>
        </p:nvSpPr>
        <p:spPr/>
        <p:txBody>
          <a:bodyPr/>
          <a:lstStyle/>
          <a:p>
            <a:r>
              <a:rPr lang="ko-KR" altLang="en-US" dirty="0"/>
              <a:t>생성한 폴더 지정</a:t>
            </a:r>
          </a:p>
        </p:txBody>
      </p:sp>
      <p:sp>
        <p:nvSpPr>
          <p:cNvPr id="8" name="직사각형 7">
            <a:extLst>
              <a:ext uri="{FF2B5EF4-FFF2-40B4-BE49-F238E27FC236}">
                <a16:creationId xmlns:a16="http://schemas.microsoft.com/office/drawing/2014/main" id="{502597C9-C074-7DBB-DFFC-0678CCB6EF20}"/>
              </a:ext>
            </a:extLst>
          </p:cNvPr>
          <p:cNvSpPr/>
          <p:nvPr/>
        </p:nvSpPr>
        <p:spPr>
          <a:xfrm>
            <a:off x="1691680" y="3893271"/>
            <a:ext cx="1368152" cy="6158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34A7740A-EB9E-57BE-457B-6F2C399AD4D3}"/>
              </a:ext>
            </a:extLst>
          </p:cNvPr>
          <p:cNvPicPr>
            <a:picLocks noChangeAspect="1"/>
          </p:cNvPicPr>
          <p:nvPr/>
        </p:nvPicPr>
        <p:blipFill>
          <a:blip r:embed="rId3"/>
          <a:stretch>
            <a:fillRect/>
          </a:stretch>
        </p:blipFill>
        <p:spPr>
          <a:xfrm>
            <a:off x="3563888" y="3593928"/>
            <a:ext cx="5523809" cy="2761905"/>
          </a:xfrm>
          <a:prstGeom prst="rect">
            <a:avLst/>
          </a:prstGeom>
          <a:ln>
            <a:solidFill>
              <a:schemeClr val="tx1">
                <a:lumMod val="50000"/>
                <a:lumOff val="50000"/>
              </a:schemeClr>
            </a:solidFill>
          </a:ln>
        </p:spPr>
      </p:pic>
      <p:sp>
        <p:nvSpPr>
          <p:cNvPr id="12" name="직사각형 11">
            <a:extLst>
              <a:ext uri="{FF2B5EF4-FFF2-40B4-BE49-F238E27FC236}">
                <a16:creationId xmlns:a16="http://schemas.microsoft.com/office/drawing/2014/main" id="{7420CB39-9139-B22A-38B0-7BB66CFF4C24}"/>
              </a:ext>
            </a:extLst>
          </p:cNvPr>
          <p:cNvSpPr/>
          <p:nvPr/>
        </p:nvSpPr>
        <p:spPr>
          <a:xfrm>
            <a:off x="3611295" y="4398366"/>
            <a:ext cx="3310139" cy="32677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425996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666E92D-4675-4DDD-9FBD-0D168B15B871}"/>
              </a:ext>
            </a:extLst>
          </p:cNvPr>
          <p:cNvPicPr>
            <a:picLocks noChangeAspect="1"/>
          </p:cNvPicPr>
          <p:nvPr/>
        </p:nvPicPr>
        <p:blipFill>
          <a:blip r:embed="rId2"/>
          <a:stretch>
            <a:fillRect/>
          </a:stretch>
        </p:blipFill>
        <p:spPr>
          <a:xfrm>
            <a:off x="204787" y="1471761"/>
            <a:ext cx="8734425" cy="4981575"/>
          </a:xfrm>
          <a:prstGeom prst="rect">
            <a:avLst/>
          </a:prstGeom>
        </p:spPr>
      </p:pic>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- 7</a:t>
            </a:r>
            <a:endParaRPr lang="ko-KR" altLang="en-US" dirty="0"/>
          </a:p>
        </p:txBody>
      </p:sp>
      <p:sp>
        <p:nvSpPr>
          <p:cNvPr id="3" name="내용 개체 틀 2"/>
          <p:cNvSpPr>
            <a:spLocks noGrp="1"/>
          </p:cNvSpPr>
          <p:nvPr>
            <p:ph idx="1"/>
          </p:nvPr>
        </p:nvSpPr>
        <p:spPr/>
        <p:txBody>
          <a:bodyPr/>
          <a:lstStyle/>
          <a:p>
            <a:r>
              <a:rPr lang="ko-KR" altLang="en-US" dirty="0"/>
              <a:t>생성된 웹 사이트</a:t>
            </a:r>
          </a:p>
        </p:txBody>
      </p:sp>
      <p:sp>
        <p:nvSpPr>
          <p:cNvPr id="9" name="직사각형 8">
            <a:extLst>
              <a:ext uri="{FF2B5EF4-FFF2-40B4-BE49-F238E27FC236}">
                <a16:creationId xmlns:a16="http://schemas.microsoft.com/office/drawing/2014/main" id="{2FB8ECA3-D8C2-BD84-26F4-7CE623BB55AF}"/>
              </a:ext>
            </a:extLst>
          </p:cNvPr>
          <p:cNvSpPr/>
          <p:nvPr/>
        </p:nvSpPr>
        <p:spPr>
          <a:xfrm>
            <a:off x="6516216" y="2924944"/>
            <a:ext cx="2309696" cy="60197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85EBAB8-D3A8-70EE-8DEE-FD09A46CEF7E}"/>
              </a:ext>
            </a:extLst>
          </p:cNvPr>
          <p:cNvSpPr txBox="1"/>
          <p:nvPr/>
        </p:nvSpPr>
        <p:spPr>
          <a:xfrm>
            <a:off x="119650" y="3645024"/>
            <a:ext cx="8700822" cy="2759282"/>
          </a:xfrm>
          <a:prstGeom prst="rect">
            <a:avLst/>
          </a:prstGeom>
          <a:solidFill>
            <a:srgbClr val="FFFFCC"/>
          </a:solidFill>
          <a:ln>
            <a:solidFill>
              <a:schemeClr val="tx1">
                <a:lumMod val="50000"/>
                <a:lumOff val="50000"/>
              </a:schemeClr>
            </a:solidFill>
          </a:ln>
        </p:spPr>
        <p:txBody>
          <a:bodyPr wrap="square" rtlCol="0">
            <a:spAutoFit/>
          </a:bodyPr>
          <a:lstStyle/>
          <a:p>
            <a:pPr algn="l" latinLnBrk="1">
              <a:lnSpc>
                <a:spcPct val="120000"/>
              </a:lnSpc>
            </a:pPr>
            <a:r>
              <a:rPr lang="en-US" altLang="ko-KR" sz="1800" b="1" i="0" dirty="0" err="1">
                <a:solidFill>
                  <a:srgbClr val="333333"/>
                </a:solidFill>
                <a:effectLst/>
                <a:latin typeface="맑은 고딕" panose="020B0503020000020004" pitchFamily="50" charset="-127"/>
                <a:ea typeface="맑은 고딕" panose="020B0503020000020004" pitchFamily="50" charset="-127"/>
              </a:rPr>
              <a:t>web.config</a:t>
            </a:r>
            <a:r>
              <a:rPr lang="en-US" altLang="ko-KR" sz="1800" b="1" i="0" dirty="0">
                <a:solidFill>
                  <a:srgbClr val="333333"/>
                </a:solidFill>
                <a:effectLst/>
                <a:latin typeface="맑은 고딕" panose="020B0503020000020004" pitchFamily="50" charset="-127"/>
                <a:ea typeface="맑은 고딕" panose="020B0503020000020004" pitchFamily="50" charset="-127"/>
              </a:rPr>
              <a:t> </a:t>
            </a:r>
            <a:r>
              <a:rPr lang="ko-KR" altLang="en-US" sz="1800" b="1" i="0" dirty="0">
                <a:solidFill>
                  <a:srgbClr val="333333"/>
                </a:solidFill>
                <a:effectLst/>
                <a:latin typeface="맑은 고딕" panose="020B0503020000020004" pitchFamily="50" charset="-127"/>
                <a:ea typeface="맑은 고딕" panose="020B0503020000020004" pitchFamily="50" charset="-127"/>
              </a:rPr>
              <a:t>란</a:t>
            </a:r>
            <a:r>
              <a:rPr lang="en-US" altLang="ko-KR" sz="1800" b="1" i="0" dirty="0">
                <a:solidFill>
                  <a:srgbClr val="333333"/>
                </a:solidFill>
                <a:effectLst/>
                <a:latin typeface="맑은 고딕" panose="020B0503020000020004" pitchFamily="50" charset="-127"/>
                <a:ea typeface="맑은 고딕" panose="020B0503020000020004" pitchFamily="50" charset="-127"/>
              </a:rPr>
              <a:t>?</a:t>
            </a:r>
            <a:endParaRPr lang="ko-KR" altLang="en-US" b="1" i="0" dirty="0">
              <a:solidFill>
                <a:srgbClr val="0070C0"/>
              </a:solidFill>
              <a:effectLst/>
              <a:latin typeface="맑은 고딕" panose="020B0503020000020004" pitchFamily="50" charset="-127"/>
              <a:ea typeface="맑은 고딕" panose="020B0503020000020004" pitchFamily="50" charset="-127"/>
            </a:endParaRPr>
          </a:p>
          <a:p>
            <a:pPr marL="144000" indent="-144000" algn="l" latinLnBrk="1">
              <a:lnSpc>
                <a:spcPct val="120000"/>
              </a:lnSpc>
              <a:buFont typeface="Arial" panose="020B0604020202020204" pitchFamily="34" charset="0"/>
              <a:buChar char="•"/>
            </a:pPr>
            <a:r>
              <a:rPr lang="ko-KR" altLang="en-US" b="1" i="0" dirty="0">
                <a:solidFill>
                  <a:srgbClr val="0070C0"/>
                </a:solidFill>
                <a:effectLst/>
                <a:latin typeface="맑은 고딕" panose="020B0503020000020004" pitchFamily="50" charset="-127"/>
                <a:ea typeface="맑은 고딕" panose="020B0503020000020004" pitchFamily="50" charset="-127"/>
              </a:rPr>
              <a:t>개별적인 웹 응용 프로그램의 루트경로에 위치하며 각각의 </a:t>
            </a:r>
            <a:r>
              <a:rPr lang="ko-KR" altLang="en-US" b="1" i="0"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웹 응용 프로그램 별로 각기 다른 설정</a:t>
            </a:r>
            <a:r>
              <a:rPr lang="ko-KR" altLang="en-US" b="1" i="0" dirty="0">
                <a:solidFill>
                  <a:srgbClr val="0070C0"/>
                </a:solidFill>
                <a:effectLst/>
                <a:latin typeface="맑은 고딕" panose="020B0503020000020004" pitchFamily="50" charset="-127"/>
                <a:ea typeface="맑은 고딕" panose="020B0503020000020004" pitchFamily="50" charset="-127"/>
              </a:rPr>
              <a:t>을 적용</a:t>
            </a:r>
            <a:endParaRPr lang="en-US" altLang="ko-KR" b="1" i="0" dirty="0">
              <a:solidFill>
                <a:srgbClr val="0070C0"/>
              </a:solidFill>
              <a:effectLst/>
              <a:latin typeface="맑은 고딕" panose="020B0503020000020004" pitchFamily="50" charset="-127"/>
              <a:ea typeface="맑은 고딕" panose="020B0503020000020004" pitchFamily="50" charset="-127"/>
            </a:endParaRPr>
          </a:p>
          <a:p>
            <a:pPr marL="144000" indent="-144000" algn="l" latinLnBrk="1">
              <a:lnSpc>
                <a:spcPct val="120000"/>
              </a:lnSpc>
              <a:buFont typeface="Arial" panose="020B0604020202020204" pitchFamily="34" charset="0"/>
              <a:buChar char="•"/>
            </a:pPr>
            <a:r>
              <a:rPr lang="ko-KR" altLang="en-US" b="1" i="0" dirty="0">
                <a:solidFill>
                  <a:srgbClr val="0070C0"/>
                </a:solidFill>
                <a:effectLst/>
                <a:latin typeface="맑은 고딕" panose="020B0503020000020004" pitchFamily="50" charset="-127"/>
                <a:ea typeface="맑은 고딕" panose="020B0503020000020004" pitchFamily="50" charset="-127"/>
              </a:rPr>
              <a:t>필수적으로 존재하는 파일이 아님</a:t>
            </a:r>
            <a:endParaRPr lang="en-US" altLang="ko-KR" b="1" dirty="0">
              <a:solidFill>
                <a:srgbClr val="0070C0"/>
              </a:solidFill>
              <a:latin typeface="맑은 고딕" panose="020B0503020000020004" pitchFamily="50" charset="-127"/>
              <a:ea typeface="맑은 고딕" panose="020B0503020000020004" pitchFamily="50" charset="-127"/>
            </a:endParaRPr>
          </a:p>
          <a:p>
            <a:pPr marL="144000" indent="-144000" algn="l" latinLnBrk="1">
              <a:lnSpc>
                <a:spcPct val="120000"/>
              </a:lnSpc>
              <a:buFont typeface="Arial" panose="020B0604020202020204" pitchFamily="34" charset="0"/>
              <a:buChar char="•"/>
            </a:pPr>
            <a:r>
              <a:rPr lang="en-US" altLang="ko-KR" b="1" i="0" dirty="0">
                <a:solidFill>
                  <a:srgbClr val="0070C0"/>
                </a:solidFill>
                <a:effectLst/>
                <a:latin typeface="맑은 고딕" panose="020B0503020000020004" pitchFamily="50" charset="-127"/>
                <a:ea typeface="맑은 고딕" panose="020B0503020000020004" pitchFamily="50" charset="-127"/>
              </a:rPr>
              <a:t>XML</a:t>
            </a:r>
            <a:r>
              <a:rPr lang="ko-KR" altLang="en-US" b="1" i="0" dirty="0">
                <a:solidFill>
                  <a:srgbClr val="0070C0"/>
                </a:solidFill>
                <a:effectLst/>
                <a:latin typeface="맑은 고딕" panose="020B0503020000020004" pitchFamily="50" charset="-127"/>
                <a:ea typeface="맑은 고딕" panose="020B0503020000020004" pitchFamily="50" charset="-127"/>
              </a:rPr>
              <a:t>을 기반으로 구성되어 개발자나 웹 응용 프로그램에 대한 설정의 변경이 용이함</a:t>
            </a:r>
            <a:endParaRPr lang="en-US" altLang="ko-KR" b="1" dirty="0">
              <a:solidFill>
                <a:srgbClr val="0070C0"/>
              </a:solidFill>
              <a:latin typeface="맑은 고딕" panose="020B0503020000020004" pitchFamily="50" charset="-127"/>
              <a:ea typeface="맑은 고딕" panose="020B0503020000020004" pitchFamily="50" charset="-127"/>
            </a:endParaRPr>
          </a:p>
          <a:p>
            <a:pPr marL="144000" indent="-144000" algn="l" latinLnBrk="1">
              <a:lnSpc>
                <a:spcPct val="120000"/>
              </a:lnSpc>
              <a:buFont typeface="Arial" panose="020B0604020202020204" pitchFamily="34" charset="0"/>
              <a:buChar char="•"/>
            </a:pPr>
            <a:r>
              <a:rPr lang="en-US" altLang="ko-KR" b="1" i="0" dirty="0">
                <a:solidFill>
                  <a:srgbClr val="0070C0"/>
                </a:solidFill>
                <a:effectLst/>
                <a:latin typeface="맑은 고딕" panose="020B0503020000020004" pitchFamily="50" charset="-127"/>
                <a:ea typeface="맑은 고딕" panose="020B0503020000020004" pitchFamily="50" charset="-127"/>
              </a:rPr>
              <a:t>ASP.NET</a:t>
            </a:r>
            <a:r>
              <a:rPr lang="ko-KR" altLang="en-US" b="1" i="0" dirty="0">
                <a:solidFill>
                  <a:srgbClr val="0070C0"/>
                </a:solidFill>
                <a:effectLst/>
                <a:latin typeface="맑은 고딕" panose="020B0503020000020004" pitchFamily="50" charset="-127"/>
                <a:ea typeface="맑은 고딕" panose="020B0503020000020004" pitchFamily="50" charset="-127"/>
              </a:rPr>
              <a:t>에서는 </a:t>
            </a:r>
            <a:r>
              <a:rPr lang="en-US" altLang="ko-KR" b="1" i="0" dirty="0" err="1">
                <a:solidFill>
                  <a:srgbClr val="0070C0"/>
                </a:solidFill>
                <a:effectLst/>
                <a:latin typeface="맑은 고딕" panose="020B0503020000020004" pitchFamily="50" charset="-127"/>
                <a:ea typeface="맑은 고딕" panose="020B0503020000020004" pitchFamily="50" charset="-127"/>
              </a:rPr>
              <a:t>web.config</a:t>
            </a:r>
            <a:r>
              <a:rPr lang="en-US" altLang="ko-KR" b="1" i="0" dirty="0">
                <a:solidFill>
                  <a:srgbClr val="0070C0"/>
                </a:solidFill>
                <a:effectLst/>
                <a:latin typeface="맑은 고딕" panose="020B0503020000020004" pitchFamily="50" charset="-127"/>
                <a:ea typeface="맑은 고딕" panose="020B0503020000020004" pitchFamily="50" charset="-127"/>
              </a:rPr>
              <a:t> </a:t>
            </a:r>
            <a:r>
              <a:rPr lang="ko-KR" altLang="en-US" b="1" i="0" dirty="0">
                <a:solidFill>
                  <a:srgbClr val="0070C0"/>
                </a:solidFill>
                <a:effectLst/>
                <a:latin typeface="맑은 고딕" panose="020B0503020000020004" pitchFamily="50" charset="-127"/>
                <a:ea typeface="맑은 고딕" panose="020B0503020000020004" pitchFamily="50" charset="-127"/>
              </a:rPr>
              <a:t>파일의 변경 사항을 자동적으로 감지하여 이를 웹 응용 프로그램의 중단이나 재시작 없이 적절한 시기에 적용 </a:t>
            </a:r>
            <a:r>
              <a:rPr lang="en-US" altLang="ko-KR" b="1" i="0" dirty="0">
                <a:solidFill>
                  <a:srgbClr val="0070C0"/>
                </a:solidFill>
                <a:effectLst/>
                <a:latin typeface="맑은 고딕" panose="020B0503020000020004" pitchFamily="50" charset="-127"/>
                <a:ea typeface="맑은 고딕" panose="020B0503020000020004" pitchFamily="50" charset="-127"/>
                <a:sym typeface="Wingdings" panose="05000000000000000000" pitchFamily="2" charset="2"/>
              </a:rPr>
              <a:t> </a:t>
            </a:r>
            <a:r>
              <a:rPr lang="ko-KR" altLang="en-US" b="1" i="0" dirty="0">
                <a:solidFill>
                  <a:srgbClr val="0070C0"/>
                </a:solidFill>
                <a:effectLst/>
                <a:latin typeface="맑은 고딕" panose="020B0503020000020004" pitchFamily="50" charset="-127"/>
                <a:ea typeface="맑은 고딕" panose="020B0503020000020004" pitchFamily="50" charset="-127"/>
              </a:rPr>
              <a:t>웹 응용프로그램의 지속성 및 보안성 향상</a:t>
            </a:r>
            <a:endParaRPr lang="en-US" altLang="ko-KR" b="1" i="0" dirty="0">
              <a:solidFill>
                <a:srgbClr val="0070C0"/>
              </a:solidFill>
              <a:effectLst/>
              <a:latin typeface="맑은 고딕" panose="020B0503020000020004" pitchFamily="50" charset="-127"/>
              <a:ea typeface="맑은 고딕" panose="020B0503020000020004" pitchFamily="50" charset="-127"/>
            </a:endParaRPr>
          </a:p>
          <a:p>
            <a:pPr marL="144000" indent="-144000" algn="l" latinLnBrk="1">
              <a:lnSpc>
                <a:spcPct val="120000"/>
              </a:lnSpc>
              <a:buFont typeface="Arial" panose="020B0604020202020204" pitchFamily="34" charset="0"/>
              <a:buChar char="•"/>
            </a:pPr>
            <a:r>
              <a:rPr lang="ko-KR" altLang="en-US" b="1" dirty="0">
                <a:solidFill>
                  <a:srgbClr val="0070C0"/>
                </a:solidFill>
                <a:latin typeface="맑은 고딕" panose="020B0503020000020004" pitchFamily="50" charset="-127"/>
                <a:ea typeface="맑은 고딕" panose="020B0503020000020004" pitchFamily="50" charset="-127"/>
              </a:rPr>
              <a:t>향후 필요할 때</a:t>
            </a:r>
            <a:r>
              <a:rPr lang="en-US" altLang="ko-KR" b="1" dirty="0">
                <a:solidFill>
                  <a:srgbClr val="0070C0"/>
                </a:solidFill>
                <a:latin typeface="맑은 고딕" panose="020B0503020000020004" pitchFamily="50" charset="-127"/>
                <a:ea typeface="맑은 고딕" panose="020B0503020000020004" pitchFamily="50" charset="-127"/>
              </a:rPr>
              <a:t>,</a:t>
            </a:r>
            <a:r>
              <a:rPr lang="ko-KR" altLang="en-US" b="1" dirty="0">
                <a:solidFill>
                  <a:srgbClr val="0070C0"/>
                </a:solidFill>
                <a:latin typeface="맑은 고딕" panose="020B0503020000020004" pitchFamily="50" charset="-127"/>
                <a:ea typeface="맑은 고딕" panose="020B0503020000020004" pitchFamily="50" charset="-127"/>
              </a:rPr>
              <a:t> 이 파일을 </a:t>
            </a:r>
            <a:r>
              <a:rPr lang="ko-KR" altLang="en-US"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수정</a:t>
            </a:r>
            <a:r>
              <a:rPr lang="ko-KR" altLang="en-US" b="1" dirty="0">
                <a:solidFill>
                  <a:srgbClr val="0070C0"/>
                </a:solidFill>
                <a:latin typeface="맑은 고딕" panose="020B0503020000020004" pitchFamily="50" charset="-127"/>
                <a:ea typeface="맑은 고딕" panose="020B0503020000020004" pitchFamily="50" charset="-127"/>
              </a:rPr>
              <a:t>하여 사용할 예정</a:t>
            </a:r>
          </a:p>
        </p:txBody>
      </p:sp>
    </p:spTree>
    <p:extLst>
      <p:ext uri="{BB962C8B-B14F-4D97-AF65-F5344CB8AC3E}">
        <p14:creationId xmlns:p14="http://schemas.microsoft.com/office/powerpoint/2010/main" val="146123723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DF1F1BB-8783-4CD6-9A00-FA15A2C971EA}"/>
              </a:ext>
            </a:extLst>
          </p:cNvPr>
          <p:cNvPicPr>
            <a:picLocks noChangeAspect="1"/>
          </p:cNvPicPr>
          <p:nvPr/>
        </p:nvPicPr>
        <p:blipFill>
          <a:blip r:embed="rId2"/>
          <a:stretch>
            <a:fillRect/>
          </a:stretch>
        </p:blipFill>
        <p:spPr>
          <a:xfrm>
            <a:off x="237616" y="1556792"/>
            <a:ext cx="2131482" cy="2152586"/>
          </a:xfrm>
          <a:prstGeom prst="rect">
            <a:avLst/>
          </a:prstGeom>
        </p:spPr>
      </p:pic>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- 8</a:t>
            </a:r>
            <a:endParaRPr lang="ko-KR" altLang="en-US" dirty="0"/>
          </a:p>
        </p:txBody>
      </p:sp>
      <p:sp>
        <p:nvSpPr>
          <p:cNvPr id="3" name="내용 개체 틀 2"/>
          <p:cNvSpPr>
            <a:spLocks noGrp="1"/>
          </p:cNvSpPr>
          <p:nvPr>
            <p:ph idx="1"/>
          </p:nvPr>
        </p:nvSpPr>
        <p:spPr/>
        <p:txBody>
          <a:bodyPr/>
          <a:lstStyle/>
          <a:p>
            <a:r>
              <a:rPr lang="ko-KR" altLang="en-US" dirty="0"/>
              <a:t>웹 폼 추가 </a:t>
            </a:r>
            <a:r>
              <a:rPr lang="en-US" altLang="ko-KR" dirty="0">
                <a:sym typeface="Wingdings" panose="05000000000000000000" pitchFamily="2" charset="2"/>
              </a:rPr>
              <a:t> </a:t>
            </a:r>
            <a:r>
              <a:rPr lang="en-US" altLang="ko-KR" dirty="0" err="1"/>
              <a:t>AspDotNet</a:t>
            </a:r>
            <a:r>
              <a:rPr lang="en-US" altLang="ko-KR" dirty="0"/>
              <a:t>-</a:t>
            </a:r>
            <a:r>
              <a:rPr lang="ko-KR" altLang="en-US" dirty="0" err="1"/>
              <a:t>오른마우스</a:t>
            </a:r>
            <a:r>
              <a:rPr lang="en-US" altLang="ko-KR" dirty="0"/>
              <a:t>-</a:t>
            </a:r>
            <a:r>
              <a:rPr lang="ko-KR" altLang="en-US" dirty="0"/>
              <a:t>추가</a:t>
            </a:r>
            <a:r>
              <a:rPr lang="en-US" altLang="ko-KR" dirty="0"/>
              <a:t>-</a:t>
            </a:r>
            <a:r>
              <a:rPr lang="ko-KR" altLang="en-US" dirty="0"/>
              <a:t>새항목추가</a:t>
            </a:r>
          </a:p>
        </p:txBody>
      </p:sp>
      <p:pic>
        <p:nvPicPr>
          <p:cNvPr id="4" name="그림 3">
            <a:extLst>
              <a:ext uri="{FF2B5EF4-FFF2-40B4-BE49-F238E27FC236}">
                <a16:creationId xmlns:a16="http://schemas.microsoft.com/office/drawing/2014/main" id="{0EDB1230-E5E2-4D4D-8685-118D56C4B5F2}"/>
              </a:ext>
            </a:extLst>
          </p:cNvPr>
          <p:cNvPicPr>
            <a:picLocks noChangeAspect="1"/>
          </p:cNvPicPr>
          <p:nvPr/>
        </p:nvPicPr>
        <p:blipFill>
          <a:blip r:embed="rId3"/>
          <a:stretch>
            <a:fillRect/>
          </a:stretch>
        </p:blipFill>
        <p:spPr>
          <a:xfrm>
            <a:off x="1979712" y="2564904"/>
            <a:ext cx="3629532" cy="5668166"/>
          </a:xfrm>
          <a:prstGeom prst="rect">
            <a:avLst/>
          </a:prstGeom>
          <a:ln>
            <a:solidFill>
              <a:schemeClr val="bg2"/>
            </a:solidFill>
          </a:ln>
        </p:spPr>
      </p:pic>
      <p:pic>
        <p:nvPicPr>
          <p:cNvPr id="16" name="그림 15">
            <a:extLst>
              <a:ext uri="{FF2B5EF4-FFF2-40B4-BE49-F238E27FC236}">
                <a16:creationId xmlns:a16="http://schemas.microsoft.com/office/drawing/2014/main" id="{E29B6F5A-D85D-448A-B40C-BF653F2A7BCC}"/>
              </a:ext>
            </a:extLst>
          </p:cNvPr>
          <p:cNvPicPr>
            <a:picLocks noChangeAspect="1"/>
          </p:cNvPicPr>
          <p:nvPr/>
        </p:nvPicPr>
        <p:blipFill>
          <a:blip r:embed="rId4"/>
          <a:stretch>
            <a:fillRect/>
          </a:stretch>
        </p:blipFill>
        <p:spPr>
          <a:xfrm>
            <a:off x="5553116" y="2110814"/>
            <a:ext cx="3353268" cy="3419952"/>
          </a:xfrm>
          <a:prstGeom prst="rect">
            <a:avLst/>
          </a:prstGeom>
          <a:ln>
            <a:solidFill>
              <a:schemeClr val="bg2"/>
            </a:solidFill>
          </a:ln>
        </p:spPr>
      </p:pic>
    </p:spTree>
    <p:extLst>
      <p:ext uri="{BB962C8B-B14F-4D97-AF65-F5344CB8AC3E}">
        <p14:creationId xmlns:p14="http://schemas.microsoft.com/office/powerpoint/2010/main" val="345499118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- 9</a:t>
            </a:r>
            <a:endParaRPr lang="ko-KR" altLang="en-US" dirty="0"/>
          </a:p>
        </p:txBody>
      </p:sp>
      <p:sp>
        <p:nvSpPr>
          <p:cNvPr id="3" name="내용 개체 틀 2"/>
          <p:cNvSpPr>
            <a:spLocks noGrp="1"/>
          </p:cNvSpPr>
          <p:nvPr>
            <p:ph idx="1"/>
          </p:nvPr>
        </p:nvSpPr>
        <p:spPr/>
        <p:txBody>
          <a:bodyPr/>
          <a:lstStyle/>
          <a:p>
            <a:r>
              <a:rPr lang="en-US" altLang="ko-KR" dirty="0"/>
              <a:t>Visual</a:t>
            </a:r>
            <a:r>
              <a:rPr lang="ko-KR" altLang="en-US" dirty="0"/>
              <a:t> </a:t>
            </a:r>
            <a:r>
              <a:rPr lang="en-US" altLang="ko-KR" dirty="0"/>
              <a:t>C# </a:t>
            </a:r>
            <a:r>
              <a:rPr lang="en-US" altLang="ko-KR" dirty="0">
                <a:sym typeface="Wingdings" panose="05000000000000000000" pitchFamily="2" charset="2"/>
              </a:rPr>
              <a:t> Web Form  “Default.aspx”</a:t>
            </a:r>
            <a:endParaRPr lang="ko-KR" altLang="en-US" dirty="0"/>
          </a:p>
        </p:txBody>
      </p:sp>
      <p:pic>
        <p:nvPicPr>
          <p:cNvPr id="5" name="그림 4">
            <a:extLst>
              <a:ext uri="{FF2B5EF4-FFF2-40B4-BE49-F238E27FC236}">
                <a16:creationId xmlns:a16="http://schemas.microsoft.com/office/drawing/2014/main" id="{4AAEDC61-1C63-49E9-B1B7-FC0EFEE71D46}"/>
              </a:ext>
            </a:extLst>
          </p:cNvPr>
          <p:cNvPicPr>
            <a:picLocks noChangeAspect="1"/>
          </p:cNvPicPr>
          <p:nvPr/>
        </p:nvPicPr>
        <p:blipFill>
          <a:blip r:embed="rId2"/>
          <a:stretch>
            <a:fillRect/>
          </a:stretch>
        </p:blipFill>
        <p:spPr>
          <a:xfrm>
            <a:off x="714375" y="1618828"/>
            <a:ext cx="7715250" cy="4762500"/>
          </a:xfrm>
          <a:prstGeom prst="rect">
            <a:avLst/>
          </a:prstGeom>
        </p:spPr>
      </p:pic>
      <p:sp>
        <p:nvSpPr>
          <p:cNvPr id="8" name="직사각형 7">
            <a:extLst>
              <a:ext uri="{FF2B5EF4-FFF2-40B4-BE49-F238E27FC236}">
                <a16:creationId xmlns:a16="http://schemas.microsoft.com/office/drawing/2014/main" id="{E568E908-25F8-4064-A86F-1B1BD67DAB64}"/>
              </a:ext>
            </a:extLst>
          </p:cNvPr>
          <p:cNvSpPr/>
          <p:nvPr/>
        </p:nvSpPr>
        <p:spPr>
          <a:xfrm>
            <a:off x="899593" y="2420889"/>
            <a:ext cx="720080" cy="21602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77F598FD-753C-48CF-A1A7-9CCE34FF659B}"/>
              </a:ext>
            </a:extLst>
          </p:cNvPr>
          <p:cNvSpPr/>
          <p:nvPr/>
        </p:nvSpPr>
        <p:spPr>
          <a:xfrm>
            <a:off x="2987824" y="3295361"/>
            <a:ext cx="2952328" cy="4216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C8CE02C-2FC1-42A8-AE15-691A93E538A6}"/>
              </a:ext>
            </a:extLst>
          </p:cNvPr>
          <p:cNvSpPr/>
          <p:nvPr/>
        </p:nvSpPr>
        <p:spPr>
          <a:xfrm>
            <a:off x="1845953" y="5589240"/>
            <a:ext cx="997856" cy="4216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7571871-90E1-4919-9D21-9AB46B73F544}"/>
              </a:ext>
            </a:extLst>
          </p:cNvPr>
          <p:cNvSpPr/>
          <p:nvPr/>
        </p:nvSpPr>
        <p:spPr>
          <a:xfrm>
            <a:off x="5080792" y="3942234"/>
            <a:ext cx="3960440" cy="1296938"/>
          </a:xfrm>
          <a:prstGeom prst="rect">
            <a:avLst/>
          </a:prstGeom>
          <a:solidFill>
            <a:srgbClr val="FFFFCC"/>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맑은 고딕" panose="020B0503020000020004" pitchFamily="50" charset="-127"/>
                <a:ea typeface="맑은 고딕" panose="020B0503020000020004" pitchFamily="50" charset="-127"/>
              </a:rPr>
              <a:t>Code</a:t>
            </a:r>
            <a:r>
              <a:rPr lang="ko-KR" altLang="en-US" sz="2000" b="1" dirty="0">
                <a:solidFill>
                  <a:schemeClr val="tx1"/>
                </a:solidFill>
                <a:latin typeface="맑은 고딕" panose="020B0503020000020004" pitchFamily="50" charset="-127"/>
                <a:ea typeface="맑은 고딕" panose="020B0503020000020004" pitchFamily="50" charset="-127"/>
              </a:rPr>
              <a:t> </a:t>
            </a:r>
            <a:r>
              <a:rPr lang="en-US" altLang="ko-KR" sz="2000" b="1" dirty="0">
                <a:solidFill>
                  <a:schemeClr val="tx1"/>
                </a:solidFill>
                <a:latin typeface="맑은 고딕" panose="020B0503020000020004" pitchFamily="50" charset="-127"/>
                <a:ea typeface="맑은 고딕" panose="020B0503020000020004" pitchFamily="50" charset="-127"/>
              </a:rPr>
              <a:t>Behind</a:t>
            </a:r>
          </a:p>
          <a:p>
            <a:pPr marL="180000" indent="-180000">
              <a:buFont typeface="Arial" panose="020B0604020202020204" pitchFamily="34" charset="0"/>
              <a:buChar char="•"/>
            </a:pPr>
            <a:r>
              <a:rPr lang="ko-KR" altLang="en-US" sz="1800" b="1" dirty="0">
                <a:solidFill>
                  <a:srgbClr val="0070C0"/>
                </a:solidFill>
                <a:latin typeface="맑은 고딕" panose="020B0503020000020004" pitchFamily="50" charset="-127"/>
                <a:ea typeface="맑은 고딕" panose="020B0503020000020004" pitchFamily="50" charset="-127"/>
              </a:rPr>
              <a:t>디자인</a:t>
            </a:r>
            <a:r>
              <a:rPr lang="en-US" altLang="ko-KR" sz="1800" b="1" dirty="0">
                <a:solidFill>
                  <a:srgbClr val="0070C0"/>
                </a:solidFill>
                <a:latin typeface="맑은 고딕" panose="020B0503020000020004" pitchFamily="50" charset="-127"/>
                <a:ea typeface="맑은 고딕" panose="020B0503020000020004" pitchFamily="50" charset="-127"/>
              </a:rPr>
              <a:t>(Default.aspx)</a:t>
            </a:r>
            <a:r>
              <a:rPr lang="ko-KR" altLang="en-US" sz="1800" b="1" dirty="0">
                <a:solidFill>
                  <a:srgbClr val="0070C0"/>
                </a:solidFill>
                <a:latin typeface="맑은 고딕" panose="020B0503020000020004" pitchFamily="50" charset="-127"/>
                <a:ea typeface="맑은 고딕" panose="020B0503020000020004" pitchFamily="50" charset="-127"/>
              </a:rPr>
              <a:t>과 소스코드</a:t>
            </a:r>
            <a:r>
              <a:rPr lang="en-US" altLang="ko-KR" sz="1800" b="1" dirty="0">
                <a:solidFill>
                  <a:srgbClr val="0070C0"/>
                </a:solidFill>
                <a:latin typeface="맑은 고딕" panose="020B0503020000020004" pitchFamily="50" charset="-127"/>
                <a:ea typeface="맑은 고딕" panose="020B0503020000020004" pitchFamily="50" charset="-127"/>
              </a:rPr>
              <a:t>(</a:t>
            </a:r>
            <a:r>
              <a:rPr lang="en-US" altLang="ko-KR" sz="1800" b="1" dirty="0" err="1">
                <a:solidFill>
                  <a:srgbClr val="0070C0"/>
                </a:solidFill>
                <a:latin typeface="맑은 고딕" panose="020B0503020000020004" pitchFamily="50" charset="-127"/>
                <a:ea typeface="맑은 고딕" panose="020B0503020000020004" pitchFamily="50" charset="-127"/>
              </a:rPr>
              <a:t>Default.aspx.cs</a:t>
            </a:r>
            <a:r>
              <a:rPr lang="en-US" altLang="ko-KR" sz="1800" b="1" dirty="0">
                <a:solidFill>
                  <a:srgbClr val="0070C0"/>
                </a:solidFill>
                <a:latin typeface="맑은 고딕" panose="020B0503020000020004" pitchFamily="50" charset="-127"/>
                <a:ea typeface="맑은 고딕" panose="020B0503020000020004" pitchFamily="50" charset="-127"/>
              </a:rPr>
              <a:t>)</a:t>
            </a:r>
            <a:r>
              <a:rPr lang="ko-KR" altLang="en-US" sz="1800" b="1" dirty="0">
                <a:solidFill>
                  <a:srgbClr val="0070C0"/>
                </a:solidFill>
                <a:latin typeface="맑은 고딕" panose="020B0503020000020004" pitchFamily="50" charset="-127"/>
                <a:ea typeface="맑은 고딕" panose="020B0503020000020004" pitchFamily="50" charset="-127"/>
              </a:rPr>
              <a:t> 파일의 분리</a:t>
            </a:r>
            <a:endParaRPr lang="en-US" altLang="ko-KR" sz="1800" b="1" dirty="0">
              <a:solidFill>
                <a:srgbClr val="0070C0"/>
              </a:solidFill>
              <a:latin typeface="맑은 고딕" panose="020B0503020000020004" pitchFamily="50" charset="-127"/>
              <a:ea typeface="맑은 고딕" panose="020B0503020000020004" pitchFamily="50" charset="-127"/>
            </a:endParaRPr>
          </a:p>
          <a:p>
            <a:pPr marL="180000" indent="-180000">
              <a:buFont typeface="Arial" panose="020B0604020202020204" pitchFamily="34" charset="0"/>
              <a:buChar char="•"/>
            </a:pPr>
            <a:r>
              <a:rPr lang="ko-KR" altLang="en-US" sz="1800" b="1" dirty="0">
                <a:solidFill>
                  <a:srgbClr val="0070C0"/>
                </a:solidFill>
                <a:latin typeface="맑은 고딕" panose="020B0503020000020004" pitchFamily="50" charset="-127"/>
                <a:ea typeface="맑은 고딕" panose="020B0503020000020004" pitchFamily="50" charset="-127"/>
              </a:rPr>
              <a:t>유지보수 용이</a:t>
            </a:r>
            <a:endParaRPr lang="en-US" altLang="ko-KR" sz="1800" b="1" dirty="0">
              <a:solidFill>
                <a:srgbClr val="0070C0"/>
              </a:solidFill>
              <a:latin typeface="맑은 고딕" panose="020B0503020000020004" pitchFamily="50" charset="-127"/>
              <a:ea typeface="맑은 고딕" panose="020B0503020000020004" pitchFamily="50" charset="-127"/>
            </a:endParaRPr>
          </a:p>
        </p:txBody>
      </p:sp>
      <p:cxnSp>
        <p:nvCxnSpPr>
          <p:cNvPr id="12" name="직선 화살표 연결선 11">
            <a:extLst>
              <a:ext uri="{FF2B5EF4-FFF2-40B4-BE49-F238E27FC236}">
                <a16:creationId xmlns:a16="http://schemas.microsoft.com/office/drawing/2014/main" id="{A5C3B4B8-8F26-480D-99C3-9119A6D21E80}"/>
              </a:ext>
            </a:extLst>
          </p:cNvPr>
          <p:cNvCxnSpPr>
            <a:cxnSpLocks/>
            <a:endCxn id="11" idx="2"/>
          </p:cNvCxnSpPr>
          <p:nvPr/>
        </p:nvCxnSpPr>
        <p:spPr>
          <a:xfrm flipV="1">
            <a:off x="6300193" y="5239172"/>
            <a:ext cx="760819" cy="4940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59572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학습목표</a:t>
            </a:r>
          </a:p>
        </p:txBody>
      </p:sp>
      <p:sp>
        <p:nvSpPr>
          <p:cNvPr id="5" name="내용 개체 틀 4"/>
          <p:cNvSpPr>
            <a:spLocks noGrp="1"/>
          </p:cNvSpPr>
          <p:nvPr>
            <p:ph idx="1"/>
          </p:nvPr>
        </p:nvSpPr>
        <p:spPr/>
        <p:txBody>
          <a:bodyPr/>
          <a:lstStyle/>
          <a:p>
            <a:pPr eaLnBrk="1" hangingPunct="1">
              <a:lnSpc>
                <a:spcPct val="130000"/>
              </a:lnSpc>
              <a:defRPr/>
            </a:pPr>
            <a:r>
              <a:rPr lang="ko-KR" altLang="en-US" dirty="0"/>
              <a:t>이번 시간을 성공적으로 이수하면 학생들은</a:t>
            </a:r>
            <a:r>
              <a:rPr lang="ko-KR" altLang="en-US" sz="2800" dirty="0"/>
              <a:t> </a:t>
            </a:r>
          </a:p>
          <a:p>
            <a:pPr lvl="1" eaLnBrk="1" hangingPunct="1">
              <a:lnSpc>
                <a:spcPct val="130000"/>
              </a:lnSpc>
              <a:defRPr/>
            </a:pPr>
            <a:r>
              <a:rPr lang="ko-KR" altLang="en-US" dirty="0">
                <a:solidFill>
                  <a:srgbClr val="7030A0"/>
                </a:solidFill>
              </a:rPr>
              <a:t>웹프로그래밍</a:t>
            </a:r>
            <a:r>
              <a:rPr lang="ko-KR" altLang="en-US" dirty="0"/>
              <a:t>에 대해 이해할 수 있다</a:t>
            </a:r>
            <a:r>
              <a:rPr lang="en-US" altLang="ko-KR" dirty="0"/>
              <a:t>.</a:t>
            </a:r>
          </a:p>
          <a:p>
            <a:pPr lvl="1" eaLnBrk="1" hangingPunct="1">
              <a:lnSpc>
                <a:spcPct val="130000"/>
              </a:lnSpc>
              <a:defRPr/>
            </a:pPr>
            <a:r>
              <a:rPr lang="ko-KR" altLang="en-US" dirty="0"/>
              <a:t>웹 프로그래밍의 </a:t>
            </a:r>
            <a:r>
              <a:rPr lang="ko-KR" altLang="en-US" dirty="0">
                <a:solidFill>
                  <a:srgbClr val="7030A0"/>
                </a:solidFill>
              </a:rPr>
              <a:t>개발환경</a:t>
            </a:r>
            <a:r>
              <a:rPr lang="ko-KR" altLang="en-US" dirty="0"/>
              <a:t>에 대해 설명할 수 있다</a:t>
            </a:r>
            <a:r>
              <a:rPr lang="en-US" altLang="ko-KR" dirty="0"/>
              <a:t>.</a:t>
            </a:r>
            <a:r>
              <a:rPr lang="ko-KR" altLang="en-US" dirty="0"/>
              <a:t> </a:t>
            </a:r>
            <a:endParaRPr lang="en-US" altLang="ko-KR" dirty="0"/>
          </a:p>
          <a:p>
            <a:pPr lvl="1" eaLnBrk="1" hangingPunct="1">
              <a:lnSpc>
                <a:spcPct val="130000"/>
              </a:lnSpc>
              <a:defRPr/>
            </a:pPr>
            <a:r>
              <a:rPr lang="ko-KR" altLang="en-US" dirty="0"/>
              <a:t>특정 웹사이트에 접속하여 그 사이트에 구현되어 있는 </a:t>
            </a:r>
            <a:r>
              <a:rPr lang="ko-KR" altLang="en-US" dirty="0">
                <a:solidFill>
                  <a:srgbClr val="7030A0"/>
                </a:solidFill>
              </a:rPr>
              <a:t>기능</a:t>
            </a:r>
            <a:r>
              <a:rPr lang="ko-KR" altLang="en-US" dirty="0"/>
              <a:t>을 알아본다</a:t>
            </a:r>
            <a:endParaRPr lang="en-US" altLang="ko-KR" dirty="0"/>
          </a:p>
          <a:p>
            <a:pPr lvl="1" eaLnBrk="1" hangingPunct="1">
              <a:lnSpc>
                <a:spcPct val="130000"/>
              </a:lnSpc>
              <a:defRPr/>
            </a:pPr>
            <a:r>
              <a:rPr lang="ko-KR" altLang="en-US" dirty="0"/>
              <a:t>간단한 </a:t>
            </a:r>
            <a:r>
              <a:rPr lang="en-US" altLang="ko-KR" dirty="0">
                <a:solidFill>
                  <a:srgbClr val="7030A0"/>
                </a:solidFill>
              </a:rPr>
              <a:t>ASP.NET </a:t>
            </a:r>
            <a:r>
              <a:rPr lang="ko-KR" altLang="en-US" dirty="0">
                <a:solidFill>
                  <a:srgbClr val="7030A0"/>
                </a:solidFill>
              </a:rPr>
              <a:t>예제</a:t>
            </a:r>
            <a:r>
              <a:rPr lang="ko-KR" altLang="en-US" dirty="0"/>
              <a:t>를 작성할 수 있다</a:t>
            </a:r>
            <a:endParaRPr lang="en-US" altLang="ko-KR" dirty="0"/>
          </a:p>
          <a:p>
            <a:pPr lvl="1" eaLnBrk="1" hangingPunct="1">
              <a:lnSpc>
                <a:spcPct val="130000"/>
              </a:lnSpc>
              <a:defRPr/>
            </a:pPr>
            <a:r>
              <a:rPr lang="en-US" altLang="ko-KR" dirty="0"/>
              <a:t>ASP.NET </a:t>
            </a:r>
            <a:r>
              <a:rPr lang="ko-KR" altLang="en-US" dirty="0"/>
              <a:t>예제의 </a:t>
            </a:r>
            <a:r>
              <a:rPr lang="ko-KR" altLang="en-US" dirty="0">
                <a:solidFill>
                  <a:srgbClr val="7030A0"/>
                </a:solidFill>
              </a:rPr>
              <a:t>구성요소</a:t>
            </a:r>
            <a:r>
              <a:rPr lang="ko-KR" altLang="en-US" dirty="0"/>
              <a:t>를 설명할 수 있다</a:t>
            </a:r>
          </a:p>
        </p:txBody>
      </p:sp>
      <p:pic>
        <p:nvPicPr>
          <p:cNvPr id="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313" y="4643438"/>
            <a:ext cx="38925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5E7D69B-86C1-4151-8431-5B4870870C09}"/>
              </a:ext>
            </a:extLst>
          </p:cNvPr>
          <p:cNvPicPr>
            <a:picLocks noChangeAspect="1"/>
          </p:cNvPicPr>
          <p:nvPr/>
        </p:nvPicPr>
        <p:blipFill>
          <a:blip r:embed="rId2"/>
          <a:stretch>
            <a:fillRect/>
          </a:stretch>
        </p:blipFill>
        <p:spPr>
          <a:xfrm>
            <a:off x="200025" y="1452711"/>
            <a:ext cx="8743950" cy="5000625"/>
          </a:xfrm>
          <a:prstGeom prst="rect">
            <a:avLst/>
          </a:prstGeom>
        </p:spPr>
      </p:pic>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- 10</a:t>
            </a:r>
            <a:endParaRPr lang="ko-KR" altLang="en-US" dirty="0"/>
          </a:p>
        </p:txBody>
      </p:sp>
      <p:sp>
        <p:nvSpPr>
          <p:cNvPr id="4" name="내용 개체 틀 3">
            <a:extLst>
              <a:ext uri="{FF2B5EF4-FFF2-40B4-BE49-F238E27FC236}">
                <a16:creationId xmlns:a16="http://schemas.microsoft.com/office/drawing/2014/main" id="{50DFCA1F-7750-4A75-B017-CB704F44DD99}"/>
              </a:ext>
            </a:extLst>
          </p:cNvPr>
          <p:cNvSpPr>
            <a:spLocks noGrp="1"/>
          </p:cNvSpPr>
          <p:nvPr>
            <p:ph idx="1"/>
          </p:nvPr>
        </p:nvSpPr>
        <p:spPr/>
        <p:txBody>
          <a:bodyPr/>
          <a:lstStyle/>
          <a:p>
            <a:r>
              <a:rPr lang="ko-KR" altLang="en-US" dirty="0"/>
              <a:t>자동 생성된 코드</a:t>
            </a:r>
          </a:p>
        </p:txBody>
      </p:sp>
      <p:sp>
        <p:nvSpPr>
          <p:cNvPr id="7" name="직사각형 6"/>
          <p:cNvSpPr/>
          <p:nvPr/>
        </p:nvSpPr>
        <p:spPr>
          <a:xfrm>
            <a:off x="1547664" y="6093296"/>
            <a:ext cx="720080" cy="36004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52152" y="1812902"/>
            <a:ext cx="7920247" cy="46404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b="1" dirty="0">
                <a:solidFill>
                  <a:srgbClr val="FFC000"/>
                </a:solidFill>
                <a:latin typeface="맑은 고딕" panose="020B0503020000020004" pitchFamily="50" charset="-127"/>
                <a:ea typeface="맑은 고딕" panose="020B0503020000020004" pitchFamily="50" charset="-127"/>
              </a:rPr>
              <a:t>소스코드 편집기</a:t>
            </a:r>
            <a:endParaRPr lang="en-US" altLang="ko-KR" sz="4400" b="1" dirty="0">
              <a:solidFill>
                <a:srgbClr val="FFC000"/>
              </a:solidFill>
              <a:latin typeface="맑은 고딕" panose="020B0503020000020004" pitchFamily="50" charset="-127"/>
              <a:ea typeface="맑은 고딕" panose="020B0503020000020004" pitchFamily="50" charset="-127"/>
            </a:endParaRPr>
          </a:p>
          <a:p>
            <a:pPr algn="ctr"/>
            <a:endParaRPr lang="en-US" altLang="ko-KR" sz="4400" b="1" dirty="0">
              <a:solidFill>
                <a:srgbClr val="FFC000"/>
              </a:solidFill>
              <a:latin typeface="맑은 고딕" panose="020B0503020000020004" pitchFamily="50" charset="-127"/>
              <a:ea typeface="맑은 고딕" panose="020B0503020000020004" pitchFamily="50" charset="-127"/>
            </a:endParaRPr>
          </a:p>
          <a:p>
            <a:pPr marL="342900" indent="-342900" algn="ctr">
              <a:buFont typeface="Wingdings" panose="05000000000000000000" pitchFamily="2" charset="2"/>
              <a:buChar char="à"/>
            </a:pPr>
            <a:r>
              <a:rPr lang="en-US" altLang="ko-KR" sz="20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rPr>
              <a:t>HTML</a:t>
            </a:r>
            <a:r>
              <a:rPr lang="ko-KR" altLang="en-US" sz="20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rPr>
              <a:t>과 비슷한 소스코드를 이용하여 </a:t>
            </a:r>
            <a:endParaRPr lang="en-US" altLang="ko-KR" sz="20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endParaRPr>
          </a:p>
          <a:p>
            <a:pPr algn="ctr"/>
            <a:r>
              <a:rPr lang="en-US" altLang="ko-KR" sz="20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rPr>
              <a:t>    UI</a:t>
            </a:r>
            <a:r>
              <a:rPr lang="ko-KR" altLang="en-US" sz="20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rPr>
              <a:t> 디자인</a:t>
            </a:r>
            <a:endParaRPr lang="ko-KR" altLang="en-US" sz="2000" b="1" dirty="0">
              <a:solidFill>
                <a:srgbClr val="FFC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35645501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0367B84-21CF-4A35-BF1C-2E663166FB18}"/>
              </a:ext>
            </a:extLst>
          </p:cNvPr>
          <p:cNvPicPr>
            <a:picLocks noChangeAspect="1"/>
          </p:cNvPicPr>
          <p:nvPr/>
        </p:nvPicPr>
        <p:blipFill>
          <a:blip r:embed="rId3"/>
          <a:stretch>
            <a:fillRect/>
          </a:stretch>
        </p:blipFill>
        <p:spPr>
          <a:xfrm>
            <a:off x="200025" y="1484784"/>
            <a:ext cx="8743950" cy="5000625"/>
          </a:xfrm>
          <a:prstGeom prst="rect">
            <a:avLst/>
          </a:prstGeom>
        </p:spPr>
      </p:pic>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- 11</a:t>
            </a:r>
            <a:endParaRPr lang="ko-KR" altLang="en-US" dirty="0"/>
          </a:p>
        </p:txBody>
      </p:sp>
      <p:sp>
        <p:nvSpPr>
          <p:cNvPr id="3" name="내용 개체 틀 2">
            <a:extLst>
              <a:ext uri="{FF2B5EF4-FFF2-40B4-BE49-F238E27FC236}">
                <a16:creationId xmlns:a16="http://schemas.microsoft.com/office/drawing/2014/main" id="{72E3F517-E6F4-4079-9B72-D5F423FC6FB6}"/>
              </a:ext>
            </a:extLst>
          </p:cNvPr>
          <p:cNvSpPr>
            <a:spLocks noGrp="1"/>
          </p:cNvSpPr>
          <p:nvPr>
            <p:ph idx="1"/>
          </p:nvPr>
        </p:nvSpPr>
        <p:spPr/>
        <p:txBody>
          <a:bodyPr/>
          <a:lstStyle/>
          <a:p>
            <a:r>
              <a:rPr lang="ko-KR" altLang="en-US" dirty="0"/>
              <a:t>디자인 창</a:t>
            </a:r>
          </a:p>
        </p:txBody>
      </p:sp>
      <p:sp>
        <p:nvSpPr>
          <p:cNvPr id="8" name="직사각형 7"/>
          <p:cNvSpPr/>
          <p:nvPr/>
        </p:nvSpPr>
        <p:spPr>
          <a:xfrm>
            <a:off x="252152" y="1832861"/>
            <a:ext cx="8640327" cy="46525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400" b="1" dirty="0">
                <a:solidFill>
                  <a:srgbClr val="FFC000"/>
                </a:solidFill>
                <a:latin typeface="맑은 고딕" panose="020B0503020000020004" pitchFamily="50" charset="-127"/>
                <a:ea typeface="맑은 고딕" panose="020B0503020000020004" pitchFamily="50" charset="-127"/>
              </a:rPr>
              <a:t>WYSIWYG</a:t>
            </a:r>
          </a:p>
          <a:p>
            <a:pPr algn="ctr"/>
            <a:r>
              <a:rPr lang="ko-KR" altLang="en-US" sz="4400" b="1" dirty="0">
                <a:solidFill>
                  <a:srgbClr val="FFC000"/>
                </a:solidFill>
                <a:latin typeface="맑은 고딕" panose="020B0503020000020004" pitchFamily="50" charset="-127"/>
                <a:ea typeface="맑은 고딕" panose="020B0503020000020004" pitchFamily="50" charset="-127"/>
              </a:rPr>
              <a:t>편집기</a:t>
            </a:r>
            <a:endParaRPr lang="en-US" altLang="ko-KR" sz="4400" b="1" dirty="0">
              <a:solidFill>
                <a:srgbClr val="FFC000"/>
              </a:solidFill>
              <a:latin typeface="맑은 고딕" panose="020B0503020000020004" pitchFamily="50" charset="-127"/>
              <a:ea typeface="맑은 고딕" panose="020B0503020000020004" pitchFamily="50" charset="-127"/>
            </a:endParaRPr>
          </a:p>
          <a:p>
            <a:pPr algn="ctr"/>
            <a:endParaRPr lang="en-US" altLang="ko-KR" sz="24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endParaRPr>
          </a:p>
          <a:p>
            <a:pPr algn="ctr"/>
            <a:r>
              <a:rPr lang="en-US" altLang="ko-KR" sz="20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rPr>
              <a:t></a:t>
            </a:r>
            <a:r>
              <a:rPr lang="ko-KR" altLang="en-US" sz="2000" b="1" dirty="0" err="1">
                <a:solidFill>
                  <a:srgbClr val="FFC000"/>
                </a:solidFill>
                <a:latin typeface="맑은 고딕" panose="020B0503020000020004" pitchFamily="50" charset="-127"/>
                <a:ea typeface="맑은 고딕" panose="020B0503020000020004" pitchFamily="50" charset="-127"/>
                <a:sym typeface="Wingdings" panose="05000000000000000000" pitchFamily="2" charset="2"/>
              </a:rPr>
              <a:t>도구상자의</a:t>
            </a:r>
            <a:r>
              <a:rPr lang="ko-KR" altLang="en-US" sz="20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rPr>
              <a:t> 컨트롤 활용 </a:t>
            </a:r>
            <a:r>
              <a:rPr lang="en-US" altLang="ko-KR" sz="20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rPr>
              <a:t>UI</a:t>
            </a:r>
            <a:r>
              <a:rPr lang="ko-KR" altLang="en-US" sz="2000" b="1" dirty="0">
                <a:solidFill>
                  <a:srgbClr val="FFC000"/>
                </a:solidFill>
                <a:latin typeface="맑은 고딕" panose="020B0503020000020004" pitchFamily="50" charset="-127"/>
                <a:ea typeface="맑은 고딕" panose="020B0503020000020004" pitchFamily="50" charset="-127"/>
                <a:sym typeface="Wingdings" panose="05000000000000000000" pitchFamily="2" charset="2"/>
              </a:rPr>
              <a:t> 디자인</a:t>
            </a:r>
            <a:endParaRPr lang="ko-KR" altLang="en-US" sz="2000" b="1" dirty="0">
              <a:solidFill>
                <a:srgbClr val="FFC000"/>
              </a:solidFill>
              <a:latin typeface="맑은 고딕" panose="020B0503020000020004" pitchFamily="50" charset="-127"/>
              <a:ea typeface="맑은 고딕" panose="020B0503020000020004" pitchFamily="50" charset="-127"/>
            </a:endParaRPr>
          </a:p>
        </p:txBody>
      </p:sp>
      <p:sp>
        <p:nvSpPr>
          <p:cNvPr id="5" name="TextBox 4"/>
          <p:cNvSpPr txBox="1"/>
          <p:nvPr/>
        </p:nvSpPr>
        <p:spPr>
          <a:xfrm>
            <a:off x="2411760" y="5445224"/>
            <a:ext cx="4968552" cy="338554"/>
          </a:xfrm>
          <a:prstGeom prst="rect">
            <a:avLst/>
          </a:prstGeom>
          <a:solidFill>
            <a:srgbClr val="FFFFCC"/>
          </a:solidFill>
          <a:ln>
            <a:solidFill>
              <a:schemeClr val="bg2"/>
            </a:solidFill>
          </a:ln>
        </p:spPr>
        <p:txBody>
          <a:bodyPr wrap="square" rtlCol="0">
            <a:spAutoFit/>
          </a:bodyPr>
          <a:lstStyle/>
          <a:p>
            <a:r>
              <a:rPr lang="ko-KR" altLang="en-US" b="1" dirty="0">
                <a:solidFill>
                  <a:srgbClr val="C00000"/>
                </a:solidFill>
                <a:latin typeface="맑은 고딕" panose="020B0503020000020004" pitchFamily="50" charset="-127"/>
                <a:ea typeface="맑은 고딕" panose="020B0503020000020004" pitchFamily="50" charset="-127"/>
                <a:sym typeface="Symbol" panose="05050102010706020507" pitchFamily="18" charset="2"/>
              </a:rPr>
              <a:t></a:t>
            </a:r>
            <a:r>
              <a:rPr lang="en-US" altLang="ko-KR" b="1" dirty="0">
                <a:solidFill>
                  <a:srgbClr val="C00000"/>
                </a:solidFill>
                <a:latin typeface="맑은 고딕" panose="020B0503020000020004" pitchFamily="50" charset="-127"/>
                <a:ea typeface="맑은 고딕" panose="020B0503020000020004" pitchFamily="50" charset="-127"/>
                <a:sym typeface="Symbol" panose="05050102010706020507" pitchFamily="18" charset="2"/>
              </a:rPr>
              <a:t>WYSIWYG</a:t>
            </a:r>
            <a:r>
              <a:rPr lang="ko-KR" altLang="en-US" b="1" dirty="0">
                <a:solidFill>
                  <a:srgbClr val="C00000"/>
                </a:solidFill>
                <a:latin typeface="맑은 고딕" panose="020B0503020000020004" pitchFamily="50" charset="-127"/>
                <a:ea typeface="맑은 고딕" panose="020B0503020000020004" pitchFamily="50" charset="-127"/>
                <a:sym typeface="Symbol" panose="05050102010706020507" pitchFamily="18" charset="2"/>
              </a:rPr>
              <a:t> </a:t>
            </a:r>
            <a:r>
              <a:rPr lang="en-US" altLang="ko-KR" b="1" dirty="0">
                <a:solidFill>
                  <a:srgbClr val="C00000"/>
                </a:solidFill>
                <a:latin typeface="맑은 고딕" panose="020B0503020000020004" pitchFamily="50" charset="-127"/>
                <a:ea typeface="맑은 고딕" panose="020B0503020000020004" pitchFamily="50" charset="-127"/>
                <a:sym typeface="Symbol" panose="05050102010706020507" pitchFamily="18" charset="2"/>
              </a:rPr>
              <a:t>: What You See Is What You Get </a:t>
            </a:r>
            <a:endParaRPr lang="ko-KR" altLang="en-US" b="1" dirty="0">
              <a:solidFill>
                <a:srgbClr val="C00000"/>
              </a:solidFill>
              <a:latin typeface="맑은 고딕" panose="020B0503020000020004" pitchFamily="50" charset="-127"/>
              <a:ea typeface="맑은 고딕" panose="020B0503020000020004" pitchFamily="50" charset="-127"/>
            </a:endParaRPr>
          </a:p>
        </p:txBody>
      </p:sp>
      <p:sp>
        <p:nvSpPr>
          <p:cNvPr id="7" name="직사각형 6"/>
          <p:cNvSpPr/>
          <p:nvPr/>
        </p:nvSpPr>
        <p:spPr>
          <a:xfrm>
            <a:off x="323528" y="6165304"/>
            <a:ext cx="648072" cy="2535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9927613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576BFA1-B567-4AE0-BFA2-D93C8FD2F026}"/>
              </a:ext>
            </a:extLst>
          </p:cNvPr>
          <p:cNvPicPr>
            <a:picLocks noChangeAspect="1"/>
          </p:cNvPicPr>
          <p:nvPr/>
        </p:nvPicPr>
        <p:blipFill>
          <a:blip r:embed="rId2"/>
          <a:stretch>
            <a:fillRect/>
          </a:stretch>
        </p:blipFill>
        <p:spPr>
          <a:xfrm>
            <a:off x="200025" y="1452711"/>
            <a:ext cx="8743950" cy="5000625"/>
          </a:xfrm>
          <a:prstGeom prst="rect">
            <a:avLst/>
          </a:prstGeom>
        </p:spPr>
      </p:pic>
      <p:sp>
        <p:nvSpPr>
          <p:cNvPr id="2" name="제목 1"/>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- 12</a:t>
            </a:r>
            <a:endParaRPr lang="ko-KR" altLang="en-US" dirty="0"/>
          </a:p>
        </p:txBody>
      </p:sp>
      <p:sp>
        <p:nvSpPr>
          <p:cNvPr id="4" name="내용 개체 틀 3">
            <a:extLst>
              <a:ext uri="{FF2B5EF4-FFF2-40B4-BE49-F238E27FC236}">
                <a16:creationId xmlns:a16="http://schemas.microsoft.com/office/drawing/2014/main" id="{3622FFBA-8753-4A22-A4D6-D8C797BDD253}"/>
              </a:ext>
            </a:extLst>
          </p:cNvPr>
          <p:cNvSpPr>
            <a:spLocks noGrp="1"/>
          </p:cNvSpPr>
          <p:nvPr>
            <p:ph idx="1"/>
          </p:nvPr>
        </p:nvSpPr>
        <p:spPr>
          <a:xfrm>
            <a:off x="107950" y="981075"/>
            <a:ext cx="8950325" cy="5519738"/>
          </a:xfrm>
        </p:spPr>
        <p:txBody>
          <a:bodyPr/>
          <a:lstStyle/>
          <a:p>
            <a:r>
              <a:rPr lang="ko-KR" altLang="en-US" dirty="0"/>
              <a:t>나누기 창</a:t>
            </a:r>
          </a:p>
        </p:txBody>
      </p:sp>
      <p:sp>
        <p:nvSpPr>
          <p:cNvPr id="7" name="직사각형 6"/>
          <p:cNvSpPr/>
          <p:nvPr/>
        </p:nvSpPr>
        <p:spPr>
          <a:xfrm>
            <a:off x="926101" y="6133706"/>
            <a:ext cx="765579" cy="2476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00024" y="4087339"/>
            <a:ext cx="8620447" cy="199889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400" b="1" dirty="0">
                <a:solidFill>
                  <a:srgbClr val="FFC000"/>
                </a:solidFill>
                <a:latin typeface="맑은 고딕" panose="020B0503020000020004" pitchFamily="50" charset="-127"/>
                <a:ea typeface="맑은 고딕" panose="020B0503020000020004" pitchFamily="50" charset="-127"/>
              </a:rPr>
              <a:t>WYSIWYG</a:t>
            </a:r>
          </a:p>
          <a:p>
            <a:pPr algn="ctr"/>
            <a:r>
              <a:rPr lang="ko-KR" altLang="en-US" sz="4400" b="1" dirty="0">
                <a:solidFill>
                  <a:srgbClr val="FFC000"/>
                </a:solidFill>
                <a:latin typeface="맑은 고딕" panose="020B0503020000020004" pitchFamily="50" charset="-127"/>
                <a:ea typeface="맑은 고딕" panose="020B0503020000020004" pitchFamily="50" charset="-127"/>
              </a:rPr>
              <a:t>편집기</a:t>
            </a:r>
            <a:endParaRPr lang="ko-KR" altLang="en-US" sz="2400" b="1" dirty="0">
              <a:solidFill>
                <a:srgbClr val="FFC000"/>
              </a:solidFill>
              <a:latin typeface="맑은 고딕" panose="020B0503020000020004" pitchFamily="50" charset="-127"/>
              <a:ea typeface="맑은 고딕" panose="020B0503020000020004" pitchFamily="50" charset="-127"/>
            </a:endParaRPr>
          </a:p>
        </p:txBody>
      </p:sp>
      <p:sp>
        <p:nvSpPr>
          <p:cNvPr id="9" name="직사각형 8"/>
          <p:cNvSpPr/>
          <p:nvPr/>
        </p:nvSpPr>
        <p:spPr>
          <a:xfrm>
            <a:off x="254433" y="1772816"/>
            <a:ext cx="8566038" cy="22670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b="1" dirty="0">
                <a:solidFill>
                  <a:srgbClr val="FFC000"/>
                </a:solidFill>
                <a:latin typeface="맑은 고딕" panose="020B0503020000020004" pitchFamily="50" charset="-127"/>
                <a:ea typeface="맑은 고딕" panose="020B0503020000020004" pitchFamily="50" charset="-127"/>
              </a:rPr>
              <a:t>소스코드 편집기</a:t>
            </a:r>
          </a:p>
        </p:txBody>
      </p:sp>
    </p:spTree>
    <p:extLst>
      <p:ext uri="{BB962C8B-B14F-4D97-AF65-F5344CB8AC3E}">
        <p14:creationId xmlns:p14="http://schemas.microsoft.com/office/powerpoint/2010/main" val="259002124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- 13</a:t>
            </a:r>
            <a:endParaRPr lang="ko-KR" altLang="en-US" dirty="0"/>
          </a:p>
        </p:txBody>
      </p:sp>
      <p:sp>
        <p:nvSpPr>
          <p:cNvPr id="2" name="내용 개체 틀 1">
            <a:extLst>
              <a:ext uri="{FF2B5EF4-FFF2-40B4-BE49-F238E27FC236}">
                <a16:creationId xmlns:a16="http://schemas.microsoft.com/office/drawing/2014/main" id="{3DE53417-710F-4813-9E35-F10537930603}"/>
              </a:ext>
            </a:extLst>
          </p:cNvPr>
          <p:cNvSpPr>
            <a:spLocks noGrp="1"/>
          </p:cNvSpPr>
          <p:nvPr>
            <p:ph idx="1"/>
          </p:nvPr>
        </p:nvSpPr>
        <p:spPr/>
        <p:txBody>
          <a:bodyPr/>
          <a:lstStyle/>
          <a:p>
            <a:r>
              <a:rPr lang="ko-KR" altLang="en-US" dirty="0"/>
              <a:t>도구 상자 활용</a:t>
            </a:r>
          </a:p>
        </p:txBody>
      </p:sp>
      <p:sp>
        <p:nvSpPr>
          <p:cNvPr id="8" name="직사각형 7"/>
          <p:cNvSpPr/>
          <p:nvPr/>
        </p:nvSpPr>
        <p:spPr>
          <a:xfrm>
            <a:off x="940421" y="2924944"/>
            <a:ext cx="278359" cy="6980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915816" y="4635803"/>
            <a:ext cx="5275645" cy="1773993"/>
          </a:xfrm>
          <a:prstGeom prst="rect">
            <a:avLst/>
          </a:prstGeom>
          <a:solidFill>
            <a:srgbClr val="FFFFCC"/>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indent="-360000"/>
            <a:r>
              <a:rPr lang="ko-KR" altLang="en-US" sz="2000" b="1" dirty="0">
                <a:solidFill>
                  <a:schemeClr val="tx1"/>
                </a:solidFill>
                <a:latin typeface="맑은 고딕" pitchFamily="50" charset="-127"/>
                <a:ea typeface="맑은 고딕" pitchFamily="50" charset="-127"/>
              </a:rPr>
              <a:t>① 커서를 </a:t>
            </a:r>
            <a:r>
              <a:rPr lang="en-US" altLang="ko-KR" sz="2000" b="1" dirty="0">
                <a:solidFill>
                  <a:schemeClr val="tx1"/>
                </a:solidFill>
                <a:latin typeface="맑은 고딕" pitchFamily="50" charset="-127"/>
                <a:ea typeface="맑은 고딕" pitchFamily="50" charset="-127"/>
              </a:rPr>
              <a:t>‘</a:t>
            </a:r>
            <a:r>
              <a:rPr lang="en-US" altLang="ko-KR" sz="2000" b="1" dirty="0">
                <a:solidFill>
                  <a:srgbClr val="7030A0"/>
                </a:solidFill>
                <a:latin typeface="맑은 고딕" pitchFamily="50" charset="-127"/>
                <a:ea typeface="맑은 고딕" pitchFamily="50" charset="-127"/>
              </a:rPr>
              <a:t>div</a:t>
            </a:r>
            <a:r>
              <a:rPr lang="en-US" altLang="ko-KR" sz="2000" b="1" dirty="0">
                <a:solidFill>
                  <a:schemeClr val="tx1"/>
                </a:solidFill>
                <a:latin typeface="맑은 고딕" pitchFamily="50" charset="-127"/>
                <a:ea typeface="맑은 고딕" pitchFamily="50" charset="-127"/>
              </a:rPr>
              <a:t>’ </a:t>
            </a:r>
            <a:r>
              <a:rPr lang="ko-KR" altLang="en-US" sz="2000" b="1" dirty="0">
                <a:solidFill>
                  <a:schemeClr val="tx1"/>
                </a:solidFill>
                <a:latin typeface="맑은 고딕" pitchFamily="50" charset="-127"/>
                <a:ea typeface="맑은 고딕" pitchFamily="50" charset="-127"/>
              </a:rPr>
              <a:t>내부</a:t>
            </a:r>
            <a:r>
              <a:rPr lang="en-US" altLang="ko-KR" sz="2000" b="1" dirty="0">
                <a:solidFill>
                  <a:schemeClr val="tx1"/>
                </a:solidFill>
                <a:latin typeface="맑은 고딕" pitchFamily="50" charset="-127"/>
                <a:ea typeface="맑은 고딕" pitchFamily="50" charset="-127"/>
              </a:rPr>
              <a:t>(</a:t>
            </a:r>
            <a:r>
              <a:rPr lang="en-US" altLang="ko-KR" sz="2000" b="1" dirty="0" err="1">
                <a:solidFill>
                  <a:schemeClr val="tx1"/>
                </a:solidFill>
                <a:latin typeface="맑은 고딕" pitchFamily="50" charset="-127"/>
                <a:ea typeface="맑은 고딕" pitchFamily="50" charset="-127"/>
              </a:rPr>
              <a:t>wysiwyg</a:t>
            </a:r>
            <a:r>
              <a:rPr lang="ko-KR" altLang="en-US" sz="2000" b="1" dirty="0">
                <a:solidFill>
                  <a:schemeClr val="tx1"/>
                </a:solidFill>
                <a:latin typeface="맑은 고딕" pitchFamily="50" charset="-127"/>
                <a:ea typeface="맑은 고딕" pitchFamily="50" charset="-127"/>
              </a:rPr>
              <a:t>편집기의 상자</a:t>
            </a:r>
            <a:r>
              <a:rPr lang="en-US" altLang="ko-KR" sz="2000" b="1" dirty="0">
                <a:solidFill>
                  <a:schemeClr val="tx1"/>
                </a:solidFill>
                <a:latin typeface="맑은 고딕" pitchFamily="50" charset="-127"/>
                <a:ea typeface="맑은 고딕" pitchFamily="50" charset="-127"/>
              </a:rPr>
              <a:t> </a:t>
            </a:r>
            <a:r>
              <a:rPr lang="ko-KR" altLang="en-US" sz="2000" b="1" dirty="0">
                <a:solidFill>
                  <a:schemeClr val="tx1"/>
                </a:solidFill>
                <a:latin typeface="맑은 고딕" pitchFamily="50" charset="-127"/>
                <a:ea typeface="맑은 고딕" pitchFamily="50" charset="-127"/>
              </a:rPr>
              <a:t>안</a:t>
            </a:r>
            <a:r>
              <a:rPr lang="en-US" altLang="ko-KR" sz="2000" b="1" dirty="0">
                <a:solidFill>
                  <a:schemeClr val="tx1"/>
                </a:solidFill>
                <a:latin typeface="맑은 고딕" pitchFamily="50" charset="-127"/>
                <a:ea typeface="맑은 고딕" pitchFamily="50" charset="-127"/>
              </a:rPr>
              <a:t>)</a:t>
            </a:r>
            <a:r>
              <a:rPr lang="ko-KR" altLang="en-US" sz="2000" b="1" dirty="0">
                <a:solidFill>
                  <a:schemeClr val="tx1"/>
                </a:solidFill>
                <a:latin typeface="맑은 고딕" pitchFamily="50" charset="-127"/>
                <a:ea typeface="맑은 고딕" pitchFamily="50" charset="-127"/>
              </a:rPr>
              <a:t> 에 위치시킨 후</a:t>
            </a:r>
            <a:r>
              <a:rPr lang="en-US" altLang="ko-KR" sz="2000" b="1" dirty="0">
                <a:solidFill>
                  <a:schemeClr val="tx1"/>
                </a:solidFill>
                <a:latin typeface="맑은 고딕" pitchFamily="50" charset="-127"/>
                <a:ea typeface="맑은 고딕" pitchFamily="50" charset="-127"/>
              </a:rPr>
              <a:t>, </a:t>
            </a:r>
            <a:r>
              <a:rPr lang="ko-KR" altLang="en-US" sz="2000" b="1" dirty="0" err="1">
                <a:solidFill>
                  <a:schemeClr val="tx1"/>
                </a:solidFill>
                <a:latin typeface="맑은 고딕" pitchFamily="50" charset="-127"/>
                <a:ea typeface="맑은 고딕" pitchFamily="50" charset="-127"/>
              </a:rPr>
              <a:t>도구상자를</a:t>
            </a:r>
            <a:r>
              <a:rPr lang="ko-KR" altLang="en-US" sz="2000" b="1" dirty="0">
                <a:solidFill>
                  <a:schemeClr val="tx1"/>
                </a:solidFill>
                <a:latin typeface="맑은 고딕" pitchFamily="50" charset="-127"/>
                <a:ea typeface="맑은 고딕" pitchFamily="50" charset="-127"/>
              </a:rPr>
              <a:t> 누르고</a:t>
            </a:r>
            <a:r>
              <a:rPr lang="en-US" altLang="ko-KR" sz="2000" b="1" dirty="0">
                <a:solidFill>
                  <a:schemeClr val="tx1"/>
                </a:solidFill>
                <a:latin typeface="맑은 고딕" pitchFamily="50" charset="-127"/>
                <a:ea typeface="맑은 고딕" pitchFamily="50" charset="-127"/>
              </a:rPr>
              <a:t>, </a:t>
            </a:r>
            <a:r>
              <a:rPr lang="ko-KR" altLang="en-US" sz="2000" b="1" dirty="0">
                <a:solidFill>
                  <a:schemeClr val="tx1"/>
                </a:solidFill>
                <a:latin typeface="맑은 고딕" pitchFamily="50" charset="-127"/>
                <a:ea typeface="맑은 고딕" pitchFamily="50" charset="-127"/>
              </a:rPr>
              <a:t>해당 컨트롤을 드래그 혹은 더블클릭하여 배치한다</a:t>
            </a:r>
            <a:endParaRPr lang="en-US" altLang="ko-KR" sz="2000" b="1" dirty="0">
              <a:solidFill>
                <a:schemeClr val="tx1"/>
              </a:solidFill>
              <a:latin typeface="맑은 고딕" pitchFamily="50" charset="-127"/>
              <a:ea typeface="맑은 고딕" pitchFamily="50" charset="-127"/>
            </a:endParaRPr>
          </a:p>
          <a:p>
            <a:r>
              <a:rPr lang="en-US" altLang="ko-KR" sz="2000" b="1" dirty="0">
                <a:solidFill>
                  <a:schemeClr val="accent2">
                    <a:lumMod val="75000"/>
                  </a:schemeClr>
                </a:solidFill>
                <a:latin typeface="맑은 고딕" pitchFamily="50" charset="-127"/>
                <a:ea typeface="맑은 고딕" pitchFamily="50" charset="-127"/>
              </a:rPr>
              <a:t>   - </a:t>
            </a:r>
            <a:r>
              <a:rPr lang="en-US" altLang="ko-KR" sz="2000" b="1" dirty="0" err="1">
                <a:solidFill>
                  <a:schemeClr val="accent2">
                    <a:lumMod val="75000"/>
                  </a:schemeClr>
                </a:solidFill>
                <a:latin typeface="맑은 고딕" pitchFamily="50" charset="-127"/>
                <a:ea typeface="맑은 고딕" pitchFamily="50" charset="-127"/>
              </a:rPr>
              <a:t>TextBox</a:t>
            </a:r>
            <a:r>
              <a:rPr lang="en-US" altLang="ko-KR" sz="2000" b="1" dirty="0">
                <a:solidFill>
                  <a:schemeClr val="accent2">
                    <a:lumMod val="75000"/>
                  </a:schemeClr>
                </a:solidFill>
                <a:latin typeface="맑은 고딕" pitchFamily="50" charset="-127"/>
                <a:ea typeface="맑은 고딕" pitchFamily="50" charset="-127"/>
              </a:rPr>
              <a:t>, Button, Label 2</a:t>
            </a:r>
            <a:r>
              <a:rPr lang="ko-KR" altLang="en-US" sz="2000" b="1" dirty="0">
                <a:solidFill>
                  <a:schemeClr val="accent2">
                    <a:lumMod val="75000"/>
                  </a:schemeClr>
                </a:solidFill>
                <a:latin typeface="맑은 고딕" pitchFamily="50" charset="-127"/>
                <a:ea typeface="맑은 고딕" pitchFamily="50" charset="-127"/>
              </a:rPr>
              <a:t>개</a:t>
            </a:r>
          </a:p>
        </p:txBody>
      </p:sp>
      <p:cxnSp>
        <p:nvCxnSpPr>
          <p:cNvPr id="4" name="직선 화살표 연결선 3">
            <a:extLst>
              <a:ext uri="{FF2B5EF4-FFF2-40B4-BE49-F238E27FC236}">
                <a16:creationId xmlns:a16="http://schemas.microsoft.com/office/drawing/2014/main" id="{F3845C36-77F4-4481-89AC-5F6DA921A387}"/>
              </a:ext>
            </a:extLst>
          </p:cNvPr>
          <p:cNvCxnSpPr>
            <a:cxnSpLocks/>
          </p:cNvCxnSpPr>
          <p:nvPr/>
        </p:nvCxnSpPr>
        <p:spPr>
          <a:xfrm flipH="1" flipV="1">
            <a:off x="1475656" y="2720519"/>
            <a:ext cx="792088" cy="17886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F1B160F6-9BDD-43D9-BAE9-F0935E0279CB}"/>
              </a:ext>
            </a:extLst>
          </p:cNvPr>
          <p:cNvPicPr>
            <a:picLocks noChangeAspect="1"/>
          </p:cNvPicPr>
          <p:nvPr/>
        </p:nvPicPr>
        <p:blipFill>
          <a:blip r:embed="rId2"/>
          <a:stretch>
            <a:fillRect/>
          </a:stretch>
        </p:blipFill>
        <p:spPr>
          <a:xfrm>
            <a:off x="479651" y="1413662"/>
            <a:ext cx="1790700" cy="5695950"/>
          </a:xfrm>
          <a:prstGeom prst="rect">
            <a:avLst/>
          </a:prstGeom>
        </p:spPr>
      </p:pic>
      <p:pic>
        <p:nvPicPr>
          <p:cNvPr id="9" name="그림 8">
            <a:extLst>
              <a:ext uri="{FF2B5EF4-FFF2-40B4-BE49-F238E27FC236}">
                <a16:creationId xmlns:a16="http://schemas.microsoft.com/office/drawing/2014/main" id="{238BE64A-57E5-45CC-97B1-00DC93D49E49}"/>
              </a:ext>
            </a:extLst>
          </p:cNvPr>
          <p:cNvPicPr>
            <a:picLocks noChangeAspect="1"/>
          </p:cNvPicPr>
          <p:nvPr/>
        </p:nvPicPr>
        <p:blipFill>
          <a:blip r:embed="rId3"/>
          <a:stretch>
            <a:fillRect/>
          </a:stretch>
        </p:blipFill>
        <p:spPr>
          <a:xfrm>
            <a:off x="2294166" y="1414704"/>
            <a:ext cx="6267450" cy="3133725"/>
          </a:xfrm>
          <a:prstGeom prst="rect">
            <a:avLst/>
          </a:prstGeom>
        </p:spPr>
      </p:pic>
    </p:spTree>
    <p:extLst>
      <p:ext uri="{BB962C8B-B14F-4D97-AF65-F5344CB8AC3E}">
        <p14:creationId xmlns:p14="http://schemas.microsoft.com/office/powerpoint/2010/main" val="385530699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9"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C1A12C8-2DC4-4E78-9024-173BEBC13D59}"/>
              </a:ext>
            </a:extLst>
          </p:cNvPr>
          <p:cNvPicPr>
            <a:picLocks noChangeAspect="1"/>
          </p:cNvPicPr>
          <p:nvPr/>
        </p:nvPicPr>
        <p:blipFill>
          <a:blip r:embed="rId2"/>
          <a:stretch>
            <a:fillRect/>
          </a:stretch>
        </p:blipFill>
        <p:spPr>
          <a:xfrm>
            <a:off x="200025" y="1462236"/>
            <a:ext cx="8743950" cy="4991100"/>
          </a:xfrm>
          <a:prstGeom prst="rect">
            <a:avLst/>
          </a:prstGeom>
        </p:spPr>
      </p:pic>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- 14</a:t>
            </a:r>
            <a:endParaRPr lang="ko-KR" altLang="en-US" dirty="0"/>
          </a:p>
        </p:txBody>
      </p:sp>
      <p:sp>
        <p:nvSpPr>
          <p:cNvPr id="2" name="내용 개체 틀 1">
            <a:extLst>
              <a:ext uri="{FF2B5EF4-FFF2-40B4-BE49-F238E27FC236}">
                <a16:creationId xmlns:a16="http://schemas.microsoft.com/office/drawing/2014/main" id="{C02964B1-FE8C-4C7A-8E6E-F1137208F99A}"/>
              </a:ext>
            </a:extLst>
          </p:cNvPr>
          <p:cNvSpPr>
            <a:spLocks noGrp="1"/>
          </p:cNvSpPr>
          <p:nvPr>
            <p:ph idx="1"/>
          </p:nvPr>
        </p:nvSpPr>
        <p:spPr>
          <a:xfrm>
            <a:off x="107950" y="981075"/>
            <a:ext cx="8950325" cy="5519738"/>
          </a:xfrm>
        </p:spPr>
        <p:txBody>
          <a:bodyPr/>
          <a:lstStyle/>
          <a:p>
            <a:r>
              <a:rPr lang="ko-KR" altLang="en-US" dirty="0"/>
              <a:t>속성 지정</a:t>
            </a:r>
          </a:p>
        </p:txBody>
      </p:sp>
      <p:sp>
        <p:nvSpPr>
          <p:cNvPr id="9" name="직사각형 8"/>
          <p:cNvSpPr/>
          <p:nvPr/>
        </p:nvSpPr>
        <p:spPr>
          <a:xfrm>
            <a:off x="1691680" y="3314353"/>
            <a:ext cx="5253667" cy="2156777"/>
          </a:xfrm>
          <a:prstGeom prst="rect">
            <a:avLst/>
          </a:prstGeom>
          <a:solidFill>
            <a:srgbClr val="FFFFCC"/>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indent="-360000"/>
            <a:r>
              <a:rPr lang="ko-KR" altLang="en-US" sz="2000" b="1" dirty="0">
                <a:solidFill>
                  <a:schemeClr val="tx1"/>
                </a:solidFill>
                <a:latin typeface="맑은 고딕" pitchFamily="50" charset="-127"/>
                <a:ea typeface="맑은 고딕" pitchFamily="50" charset="-127"/>
              </a:rPr>
              <a:t>② 속성 지정을 원하는 컨트롤을 선택한 후</a:t>
            </a:r>
            <a:r>
              <a:rPr lang="en-US" altLang="ko-KR" sz="2000" b="1" dirty="0">
                <a:solidFill>
                  <a:schemeClr val="tx1"/>
                </a:solidFill>
                <a:latin typeface="맑은 고딕" pitchFamily="50" charset="-127"/>
                <a:ea typeface="맑은 고딕" pitchFamily="50" charset="-127"/>
              </a:rPr>
              <a:t>,  </a:t>
            </a:r>
            <a:r>
              <a:rPr lang="ko-KR" altLang="en-US" sz="2000" b="1" dirty="0">
                <a:solidFill>
                  <a:schemeClr val="tx1"/>
                </a:solidFill>
                <a:latin typeface="맑은 고딕" pitchFamily="50" charset="-127"/>
                <a:ea typeface="맑은 고딕" pitchFamily="50" charset="-127"/>
              </a:rPr>
              <a:t>우측 하단의 </a:t>
            </a:r>
            <a:r>
              <a:rPr lang="en-US" altLang="ko-KR" sz="2000" b="1" dirty="0">
                <a:solidFill>
                  <a:schemeClr val="tx1"/>
                </a:solidFill>
                <a:latin typeface="맑은 고딕" pitchFamily="50" charset="-127"/>
                <a:ea typeface="맑은 고딕" pitchFamily="50" charset="-127"/>
              </a:rPr>
              <a:t>“</a:t>
            </a:r>
            <a:r>
              <a:rPr lang="ko-KR" altLang="en-US" sz="2000" b="1" dirty="0">
                <a:solidFill>
                  <a:schemeClr val="tx1"/>
                </a:solidFill>
                <a:latin typeface="맑은 고딕" pitchFamily="50" charset="-127"/>
                <a:ea typeface="맑은 고딕" pitchFamily="50" charset="-127"/>
              </a:rPr>
              <a:t>속성</a:t>
            </a:r>
            <a:r>
              <a:rPr lang="en-US" altLang="ko-KR" sz="2000" b="1" dirty="0">
                <a:solidFill>
                  <a:schemeClr val="tx1"/>
                </a:solidFill>
                <a:latin typeface="맑은 고딕" pitchFamily="50" charset="-127"/>
                <a:ea typeface="맑은 고딕" pitchFamily="50" charset="-127"/>
              </a:rPr>
              <a:t>”</a:t>
            </a:r>
            <a:r>
              <a:rPr lang="ko-KR" altLang="en-US" sz="2000" b="1" dirty="0">
                <a:solidFill>
                  <a:schemeClr val="tx1"/>
                </a:solidFill>
                <a:latin typeface="맑은 고딕" pitchFamily="50" charset="-127"/>
                <a:ea typeface="맑은 고딕" pitchFamily="50" charset="-127"/>
              </a:rPr>
              <a:t>창을</a:t>
            </a:r>
            <a:r>
              <a:rPr lang="en-US" altLang="ko-KR" sz="2000" b="1" dirty="0">
                <a:solidFill>
                  <a:schemeClr val="tx1"/>
                </a:solidFill>
                <a:latin typeface="맑은 고딕" pitchFamily="50" charset="-127"/>
                <a:ea typeface="맑은 고딕" pitchFamily="50" charset="-127"/>
              </a:rPr>
              <a:t> </a:t>
            </a:r>
            <a:r>
              <a:rPr lang="ko-KR" altLang="en-US" sz="2000" b="1" dirty="0">
                <a:solidFill>
                  <a:schemeClr val="tx1"/>
                </a:solidFill>
                <a:latin typeface="맑은 고딕" pitchFamily="50" charset="-127"/>
                <a:ea typeface="맑은 고딕" pitchFamily="50" charset="-127"/>
              </a:rPr>
              <a:t>이용하여 속성을 지정한다</a:t>
            </a:r>
            <a:endParaRPr lang="en-US" altLang="ko-KR" sz="2000" b="1" dirty="0">
              <a:solidFill>
                <a:schemeClr val="tx1"/>
              </a:solidFill>
              <a:latin typeface="맑은 고딕" pitchFamily="50" charset="-127"/>
              <a:ea typeface="맑은 고딕" pitchFamily="50" charset="-127"/>
            </a:endParaRPr>
          </a:p>
          <a:p>
            <a:r>
              <a:rPr lang="en-US" altLang="ko-KR" sz="2000" b="1" dirty="0">
                <a:solidFill>
                  <a:schemeClr val="accent2">
                    <a:lumMod val="75000"/>
                  </a:schemeClr>
                </a:solidFill>
                <a:latin typeface="맑은 고딕" pitchFamily="50" charset="-127"/>
                <a:ea typeface="맑은 고딕" pitchFamily="50" charset="-127"/>
              </a:rPr>
              <a:t>   - </a:t>
            </a:r>
            <a:r>
              <a:rPr lang="en-US" altLang="ko-KR" sz="2000" b="1" dirty="0" err="1">
                <a:solidFill>
                  <a:schemeClr val="accent2">
                    <a:lumMod val="75000"/>
                  </a:schemeClr>
                </a:solidFill>
                <a:latin typeface="맑은 고딕" pitchFamily="50" charset="-127"/>
                <a:ea typeface="맑은 고딕" pitchFamily="50" charset="-127"/>
              </a:rPr>
              <a:t>TextBox</a:t>
            </a:r>
            <a:r>
              <a:rPr lang="ko-KR" altLang="en-US" sz="2000" b="1" dirty="0">
                <a:solidFill>
                  <a:schemeClr val="accent2">
                    <a:lumMod val="75000"/>
                  </a:schemeClr>
                </a:solidFill>
                <a:latin typeface="맑은 고딕" pitchFamily="50" charset="-127"/>
                <a:ea typeface="맑은 고딕" pitchFamily="50" charset="-127"/>
              </a:rPr>
              <a:t> </a:t>
            </a:r>
            <a:r>
              <a:rPr lang="en-US" altLang="ko-KR" sz="2000" b="1" dirty="0">
                <a:solidFill>
                  <a:schemeClr val="accent2">
                    <a:lumMod val="75000"/>
                  </a:schemeClr>
                </a:solidFill>
                <a:latin typeface="맑은 고딕" pitchFamily="50" charset="-127"/>
                <a:ea typeface="맑은 고딕" pitchFamily="50" charset="-127"/>
              </a:rPr>
              <a:t>: (ID)</a:t>
            </a:r>
            <a:r>
              <a:rPr lang="en-US" altLang="ko-KR" sz="2000" b="1" dirty="0">
                <a:solidFill>
                  <a:schemeClr val="accent2">
                    <a:lumMod val="75000"/>
                  </a:schemeClr>
                </a:solidFill>
                <a:latin typeface="맑은 고딕" pitchFamily="50" charset="-127"/>
                <a:ea typeface="맑은 고딕" pitchFamily="50" charset="-127"/>
                <a:sym typeface="Wingdings" panose="05000000000000000000" pitchFamily="2" charset="2"/>
              </a:rPr>
              <a:t></a:t>
            </a:r>
            <a:r>
              <a:rPr lang="en-US" altLang="ko-KR" sz="2000" b="1" dirty="0" err="1">
                <a:solidFill>
                  <a:schemeClr val="accent2">
                    <a:lumMod val="75000"/>
                  </a:schemeClr>
                </a:solidFill>
                <a:latin typeface="맑은 고딕" pitchFamily="50" charset="-127"/>
                <a:ea typeface="맑은 고딕" pitchFamily="50" charset="-127"/>
                <a:sym typeface="Wingdings" panose="05000000000000000000" pitchFamily="2" charset="2"/>
              </a:rPr>
              <a:t>txtInput</a:t>
            </a:r>
            <a:endParaRPr lang="en-US" altLang="ko-KR" sz="2000" b="1" dirty="0">
              <a:solidFill>
                <a:schemeClr val="accent2">
                  <a:lumMod val="75000"/>
                </a:schemeClr>
              </a:solidFill>
              <a:latin typeface="맑은 고딕" pitchFamily="50" charset="-127"/>
              <a:ea typeface="맑은 고딕" pitchFamily="50" charset="-127"/>
            </a:endParaRPr>
          </a:p>
          <a:p>
            <a:r>
              <a:rPr lang="en-US" altLang="ko-KR" sz="2000" b="1" dirty="0">
                <a:solidFill>
                  <a:schemeClr val="accent2">
                    <a:lumMod val="75000"/>
                  </a:schemeClr>
                </a:solidFill>
                <a:latin typeface="맑은 고딕" pitchFamily="50" charset="-127"/>
                <a:ea typeface="맑은 고딕" pitchFamily="50" charset="-127"/>
              </a:rPr>
              <a:t>   - Button : (ID)</a:t>
            </a:r>
            <a:r>
              <a:rPr lang="en-US" altLang="ko-KR" sz="2000" b="1" dirty="0">
                <a:solidFill>
                  <a:schemeClr val="accent2">
                    <a:lumMod val="75000"/>
                  </a:schemeClr>
                </a:solidFill>
                <a:latin typeface="맑은 고딕" pitchFamily="50" charset="-127"/>
                <a:ea typeface="맑은 고딕" pitchFamily="50" charset="-127"/>
                <a:sym typeface="Wingdings" panose="05000000000000000000" pitchFamily="2" charset="2"/>
              </a:rPr>
              <a:t> </a:t>
            </a:r>
            <a:r>
              <a:rPr lang="en-US" altLang="ko-KR" sz="2000" b="1" dirty="0" err="1">
                <a:solidFill>
                  <a:schemeClr val="accent2">
                    <a:lumMod val="75000"/>
                  </a:schemeClr>
                </a:solidFill>
                <a:latin typeface="맑은 고딕" pitchFamily="50" charset="-127"/>
                <a:ea typeface="맑은 고딕" pitchFamily="50" charset="-127"/>
                <a:sym typeface="Wingdings" panose="05000000000000000000" pitchFamily="2" charset="2"/>
              </a:rPr>
              <a:t>btnOk</a:t>
            </a:r>
            <a:r>
              <a:rPr lang="en-US" altLang="ko-KR" sz="2000" b="1" dirty="0">
                <a:solidFill>
                  <a:schemeClr val="accent2">
                    <a:lumMod val="75000"/>
                  </a:schemeClr>
                </a:solidFill>
                <a:latin typeface="맑은 고딕" pitchFamily="50" charset="-127"/>
                <a:ea typeface="맑은 고딕" pitchFamily="50" charset="-127"/>
                <a:sym typeface="Wingdings" panose="05000000000000000000" pitchFamily="2" charset="2"/>
              </a:rPr>
              <a:t>, </a:t>
            </a:r>
            <a:r>
              <a:rPr lang="en-US" altLang="ko-KR" sz="2000" b="1" dirty="0">
                <a:solidFill>
                  <a:schemeClr val="accent2">
                    <a:lumMod val="75000"/>
                  </a:schemeClr>
                </a:solidFill>
                <a:latin typeface="맑은 고딕" pitchFamily="50" charset="-127"/>
                <a:ea typeface="맑은 고딕" pitchFamily="50" charset="-127"/>
              </a:rPr>
              <a:t>Text </a:t>
            </a:r>
            <a:r>
              <a:rPr lang="en-US" altLang="ko-KR" sz="2000" b="1" dirty="0">
                <a:solidFill>
                  <a:schemeClr val="accent2">
                    <a:lumMod val="75000"/>
                  </a:schemeClr>
                </a:solidFill>
                <a:latin typeface="맑은 고딕" pitchFamily="50" charset="-127"/>
                <a:ea typeface="맑은 고딕" pitchFamily="50" charset="-127"/>
                <a:sym typeface="Wingdings" pitchFamily="2" charset="2"/>
              </a:rPr>
              <a:t> </a:t>
            </a:r>
            <a:r>
              <a:rPr lang="ko-KR" altLang="en-US" sz="2000" b="1" dirty="0">
                <a:solidFill>
                  <a:schemeClr val="accent2">
                    <a:lumMod val="75000"/>
                  </a:schemeClr>
                </a:solidFill>
                <a:latin typeface="맑은 고딕" pitchFamily="50" charset="-127"/>
                <a:ea typeface="맑은 고딕" pitchFamily="50" charset="-127"/>
                <a:sym typeface="Wingdings" pitchFamily="2" charset="2"/>
              </a:rPr>
              <a:t>클릭</a:t>
            </a:r>
            <a:r>
              <a:rPr lang="en-US" altLang="ko-KR" sz="2000" b="1" dirty="0">
                <a:solidFill>
                  <a:schemeClr val="accent2">
                    <a:lumMod val="75000"/>
                  </a:schemeClr>
                </a:solidFill>
                <a:latin typeface="맑은 고딕" pitchFamily="50" charset="-127"/>
                <a:ea typeface="맑은 고딕" pitchFamily="50" charset="-127"/>
                <a:sym typeface="Wingdings" pitchFamily="2" charset="2"/>
              </a:rPr>
              <a:t>!</a:t>
            </a:r>
          </a:p>
          <a:p>
            <a:r>
              <a:rPr lang="en-US" altLang="ko-KR" sz="2000" b="1" dirty="0">
                <a:solidFill>
                  <a:schemeClr val="accent2">
                    <a:lumMod val="75000"/>
                  </a:schemeClr>
                </a:solidFill>
                <a:latin typeface="맑은 고딕" pitchFamily="50" charset="-127"/>
                <a:ea typeface="맑은 고딕" pitchFamily="50" charset="-127"/>
                <a:sym typeface="Wingdings" pitchFamily="2" charset="2"/>
              </a:rPr>
              <a:t>   - Label1 : Text  </a:t>
            </a:r>
            <a:r>
              <a:rPr lang="ko-KR" altLang="en-US" sz="2000" b="1" dirty="0">
                <a:solidFill>
                  <a:schemeClr val="accent2">
                    <a:lumMod val="75000"/>
                  </a:schemeClr>
                </a:solidFill>
                <a:latin typeface="맑은 고딕" pitchFamily="50" charset="-127"/>
                <a:ea typeface="맑은 고딕" pitchFamily="50" charset="-127"/>
                <a:sym typeface="Wingdings" pitchFamily="2" charset="2"/>
              </a:rPr>
              <a:t>입력내용</a:t>
            </a:r>
            <a:endParaRPr lang="en-US" altLang="ko-KR" sz="2000" b="1" dirty="0">
              <a:solidFill>
                <a:schemeClr val="accent2">
                  <a:lumMod val="75000"/>
                </a:schemeClr>
              </a:solidFill>
              <a:latin typeface="맑은 고딕" pitchFamily="50" charset="-127"/>
              <a:ea typeface="맑은 고딕" pitchFamily="50" charset="-127"/>
              <a:sym typeface="Wingdings" pitchFamily="2" charset="2"/>
            </a:endParaRPr>
          </a:p>
          <a:p>
            <a:r>
              <a:rPr lang="en-US" altLang="ko-KR" sz="2000" b="1" dirty="0">
                <a:solidFill>
                  <a:schemeClr val="accent2">
                    <a:lumMod val="75000"/>
                  </a:schemeClr>
                </a:solidFill>
                <a:latin typeface="맑은 고딕" pitchFamily="50" charset="-127"/>
                <a:ea typeface="맑은 고딕" pitchFamily="50" charset="-127"/>
                <a:sym typeface="Wingdings" pitchFamily="2" charset="2"/>
              </a:rPr>
              <a:t>   - Label2 : (ID) </a:t>
            </a:r>
            <a:r>
              <a:rPr lang="en-US" altLang="ko-KR" sz="2000" b="1" dirty="0" err="1">
                <a:solidFill>
                  <a:schemeClr val="accent2">
                    <a:lumMod val="75000"/>
                  </a:schemeClr>
                </a:solidFill>
                <a:latin typeface="맑은 고딕" pitchFamily="50" charset="-127"/>
                <a:ea typeface="맑은 고딕" pitchFamily="50" charset="-127"/>
                <a:sym typeface="Wingdings" pitchFamily="2" charset="2"/>
              </a:rPr>
              <a:t>lblOutput</a:t>
            </a:r>
            <a:r>
              <a:rPr lang="en-US" altLang="ko-KR" sz="2000" b="1" dirty="0">
                <a:solidFill>
                  <a:schemeClr val="accent2">
                    <a:lumMod val="75000"/>
                  </a:schemeClr>
                </a:solidFill>
                <a:latin typeface="맑은 고딕" pitchFamily="50" charset="-127"/>
                <a:ea typeface="맑은 고딕" pitchFamily="50" charset="-127"/>
                <a:sym typeface="Wingdings" pitchFamily="2" charset="2"/>
              </a:rPr>
              <a:t>, Text   </a:t>
            </a:r>
            <a:endParaRPr lang="ko-KR" altLang="en-US" sz="2000" b="1" dirty="0">
              <a:solidFill>
                <a:schemeClr val="accent2">
                  <a:lumMod val="75000"/>
                </a:schemeClr>
              </a:solidFill>
              <a:latin typeface="맑은 고딕" pitchFamily="50" charset="-127"/>
              <a:ea typeface="맑은 고딕" pitchFamily="50" charset="-127"/>
            </a:endParaRPr>
          </a:p>
        </p:txBody>
      </p:sp>
      <p:sp>
        <p:nvSpPr>
          <p:cNvPr id="5" name="직사각형 4"/>
          <p:cNvSpPr/>
          <p:nvPr/>
        </p:nvSpPr>
        <p:spPr>
          <a:xfrm>
            <a:off x="3491881" y="2492896"/>
            <a:ext cx="576064" cy="340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236296" y="3865285"/>
            <a:ext cx="1628949" cy="23000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588108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9"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1EC4227-8466-4B09-BAFD-8A946A8813AF}"/>
              </a:ext>
            </a:extLst>
          </p:cNvPr>
          <p:cNvPicPr>
            <a:picLocks noChangeAspect="1"/>
          </p:cNvPicPr>
          <p:nvPr/>
        </p:nvPicPr>
        <p:blipFill>
          <a:blip r:embed="rId2"/>
          <a:stretch>
            <a:fillRect/>
          </a:stretch>
        </p:blipFill>
        <p:spPr>
          <a:xfrm>
            <a:off x="200025" y="1462236"/>
            <a:ext cx="8743950" cy="4991100"/>
          </a:xfrm>
          <a:prstGeom prst="rect">
            <a:avLst/>
          </a:prstGeom>
        </p:spPr>
      </p:pic>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- 15</a:t>
            </a:r>
            <a:endParaRPr lang="ko-KR" altLang="en-US" dirty="0"/>
          </a:p>
        </p:txBody>
      </p:sp>
      <p:sp>
        <p:nvSpPr>
          <p:cNvPr id="2" name="내용 개체 틀 1">
            <a:extLst>
              <a:ext uri="{FF2B5EF4-FFF2-40B4-BE49-F238E27FC236}">
                <a16:creationId xmlns:a16="http://schemas.microsoft.com/office/drawing/2014/main" id="{81FB4646-00D8-4B28-8C6C-8C7C65C78E0D}"/>
              </a:ext>
            </a:extLst>
          </p:cNvPr>
          <p:cNvSpPr>
            <a:spLocks noGrp="1"/>
          </p:cNvSpPr>
          <p:nvPr>
            <p:ph idx="1"/>
          </p:nvPr>
        </p:nvSpPr>
        <p:spPr/>
        <p:txBody>
          <a:bodyPr/>
          <a:lstStyle/>
          <a:p>
            <a:r>
              <a:rPr lang="ko-KR" altLang="en-US" dirty="0"/>
              <a:t>완성된 </a:t>
            </a:r>
            <a:r>
              <a:rPr lang="en-US" altLang="ko-KR" dirty="0"/>
              <a:t>UI</a:t>
            </a:r>
            <a:endParaRPr lang="ko-KR" altLang="en-US" dirty="0"/>
          </a:p>
        </p:txBody>
      </p:sp>
      <p:sp>
        <p:nvSpPr>
          <p:cNvPr id="10" name="직사각형 9"/>
          <p:cNvSpPr/>
          <p:nvPr/>
        </p:nvSpPr>
        <p:spPr>
          <a:xfrm>
            <a:off x="1331640" y="3717032"/>
            <a:ext cx="5760640" cy="1642032"/>
          </a:xfrm>
          <a:prstGeom prst="rect">
            <a:avLst/>
          </a:prstGeom>
          <a:solidFill>
            <a:srgbClr val="FFFFCC"/>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indent="-360000" algn="ctr"/>
            <a:r>
              <a:rPr lang="ko-KR" altLang="en-US" sz="2000" b="1" dirty="0">
                <a:solidFill>
                  <a:schemeClr val="tx1"/>
                </a:solidFill>
                <a:latin typeface="맑은 고딕" pitchFamily="50" charset="-127"/>
                <a:ea typeface="맑은 고딕" pitchFamily="50" charset="-127"/>
              </a:rPr>
              <a:t>컨트롤 속성의 의미</a:t>
            </a:r>
            <a:endParaRPr lang="en-US" altLang="ko-KR" sz="2000" b="1" dirty="0">
              <a:solidFill>
                <a:schemeClr val="tx1"/>
              </a:solidFill>
              <a:latin typeface="맑은 고딕" pitchFamily="50" charset="-127"/>
              <a:ea typeface="맑은 고딕" pitchFamily="50" charset="-127"/>
            </a:endParaRPr>
          </a:p>
          <a:p>
            <a:pPr marL="360000" indent="-360000"/>
            <a:r>
              <a:rPr lang="en-US" altLang="ko-KR" sz="2000" b="1" dirty="0">
                <a:solidFill>
                  <a:srgbClr val="0070C0"/>
                </a:solidFill>
                <a:latin typeface="맑은 고딕" pitchFamily="50" charset="-127"/>
                <a:ea typeface="맑은 고딕" pitchFamily="50" charset="-127"/>
              </a:rPr>
              <a:t>(ID) </a:t>
            </a:r>
            <a:r>
              <a:rPr lang="en-US" altLang="ko-KR" sz="2000" b="1" dirty="0">
                <a:solidFill>
                  <a:srgbClr val="0070C0"/>
                </a:solidFill>
                <a:latin typeface="맑은 고딕" pitchFamily="50" charset="-127"/>
                <a:ea typeface="맑은 고딕" pitchFamily="50" charset="-127"/>
                <a:sym typeface="Wingdings" panose="05000000000000000000" pitchFamily="2" charset="2"/>
              </a:rPr>
              <a:t> </a:t>
            </a:r>
            <a:r>
              <a:rPr lang="ko-KR" altLang="en-US" sz="2000" b="1" dirty="0">
                <a:solidFill>
                  <a:srgbClr val="0070C0"/>
                </a:solidFill>
                <a:latin typeface="맑은 고딕" pitchFamily="50" charset="-127"/>
                <a:ea typeface="맑은 고딕" pitchFamily="50" charset="-127"/>
                <a:sym typeface="Wingdings" panose="05000000000000000000" pitchFamily="2" charset="2"/>
              </a:rPr>
              <a:t>프로그래밍에서 사용하는 컨트롤의 이름</a:t>
            </a:r>
            <a:r>
              <a:rPr lang="en-US" altLang="ko-KR" sz="2000" b="1" dirty="0">
                <a:solidFill>
                  <a:srgbClr val="0070C0"/>
                </a:solidFill>
                <a:latin typeface="맑은 고딕" pitchFamily="50" charset="-127"/>
                <a:ea typeface="맑은 고딕" pitchFamily="50" charset="-127"/>
                <a:sym typeface="Wingdings" panose="05000000000000000000" pitchFamily="2" charset="2"/>
              </a:rPr>
              <a:t>,</a:t>
            </a:r>
          </a:p>
          <a:p>
            <a:pPr marL="360000" indent="-360000"/>
            <a:r>
              <a:rPr lang="en-US" altLang="ko-KR" sz="2000" b="1" dirty="0">
                <a:solidFill>
                  <a:srgbClr val="0070C0"/>
                </a:solidFill>
                <a:latin typeface="맑은 고딕" pitchFamily="50" charset="-127"/>
                <a:ea typeface="맑은 고딕" pitchFamily="50" charset="-127"/>
                <a:sym typeface="Wingdings" panose="05000000000000000000" pitchFamily="2" charset="2"/>
              </a:rPr>
              <a:t>          </a:t>
            </a:r>
            <a:r>
              <a:rPr lang="ko-KR" altLang="en-US" sz="2000" b="1" dirty="0">
                <a:solidFill>
                  <a:srgbClr val="0070C0"/>
                </a:solidFill>
                <a:latin typeface="맑은 고딕" pitchFamily="50" charset="-127"/>
                <a:ea typeface="맑은 고딕" pitchFamily="50" charset="-127"/>
                <a:sym typeface="Wingdings" panose="05000000000000000000" pitchFamily="2" charset="2"/>
              </a:rPr>
              <a:t>필요한 경우만 지정</a:t>
            </a:r>
            <a:endParaRPr lang="en-US" altLang="ko-KR" sz="2000" b="1" dirty="0">
              <a:solidFill>
                <a:srgbClr val="0070C0"/>
              </a:solidFill>
              <a:latin typeface="맑은 고딕" pitchFamily="50" charset="-127"/>
              <a:ea typeface="맑은 고딕" pitchFamily="50" charset="-127"/>
              <a:sym typeface="Wingdings" panose="05000000000000000000" pitchFamily="2" charset="2"/>
            </a:endParaRPr>
          </a:p>
          <a:p>
            <a:pPr marL="360000" indent="-360000"/>
            <a:r>
              <a:rPr lang="en-US" altLang="ko-KR" sz="2000" b="1" dirty="0">
                <a:solidFill>
                  <a:srgbClr val="0070C0"/>
                </a:solidFill>
                <a:latin typeface="맑은 고딕" pitchFamily="50" charset="-127"/>
                <a:ea typeface="맑은 고딕" pitchFamily="50" charset="-127"/>
              </a:rPr>
              <a:t>Text </a:t>
            </a:r>
            <a:r>
              <a:rPr lang="en-US" altLang="ko-KR" sz="2000" b="1" dirty="0">
                <a:solidFill>
                  <a:srgbClr val="0070C0"/>
                </a:solidFill>
                <a:latin typeface="맑은 고딕" pitchFamily="50" charset="-127"/>
                <a:ea typeface="맑은 고딕" pitchFamily="50" charset="-127"/>
                <a:sym typeface="Wingdings" panose="05000000000000000000" pitchFamily="2" charset="2"/>
              </a:rPr>
              <a:t> </a:t>
            </a:r>
            <a:r>
              <a:rPr lang="ko-KR" altLang="en-US" sz="2000" b="1" dirty="0">
                <a:solidFill>
                  <a:srgbClr val="0070C0"/>
                </a:solidFill>
                <a:latin typeface="맑은 고딕" pitchFamily="50" charset="-127"/>
                <a:ea typeface="맑은 고딕" pitchFamily="50" charset="-127"/>
                <a:sym typeface="Wingdings" panose="05000000000000000000" pitchFamily="2" charset="2"/>
              </a:rPr>
              <a:t>컨트롤에</a:t>
            </a:r>
            <a:r>
              <a:rPr lang="en-US" altLang="ko-KR" sz="2000" b="1" dirty="0">
                <a:solidFill>
                  <a:srgbClr val="0070C0"/>
                </a:solidFill>
                <a:latin typeface="맑은 고딕" pitchFamily="50" charset="-127"/>
                <a:ea typeface="맑은 고딕" pitchFamily="50" charset="-127"/>
                <a:sym typeface="Wingdings" panose="05000000000000000000" pitchFamily="2" charset="2"/>
              </a:rPr>
              <a:t> </a:t>
            </a:r>
            <a:r>
              <a:rPr lang="ko-KR" altLang="en-US" sz="2000" b="1" dirty="0">
                <a:solidFill>
                  <a:srgbClr val="0070C0"/>
                </a:solidFill>
                <a:latin typeface="맑은 고딕" pitchFamily="50" charset="-127"/>
                <a:ea typeface="맑은 고딕" pitchFamily="50" charset="-127"/>
                <a:sym typeface="Wingdings" panose="05000000000000000000" pitchFamily="2" charset="2"/>
              </a:rPr>
              <a:t>나타날 글자</a:t>
            </a:r>
            <a:endParaRPr lang="ko-KR" altLang="en-US" sz="2000" b="1" dirty="0">
              <a:solidFill>
                <a:srgbClr val="0070C0"/>
              </a:solidFill>
              <a:latin typeface="맑은 고딕" pitchFamily="50" charset="-127"/>
              <a:ea typeface="맑은 고딕" pitchFamily="50" charset="-127"/>
            </a:endParaRPr>
          </a:p>
        </p:txBody>
      </p:sp>
    </p:spTree>
    <p:extLst>
      <p:ext uri="{BB962C8B-B14F-4D97-AF65-F5344CB8AC3E}">
        <p14:creationId xmlns:p14="http://schemas.microsoft.com/office/powerpoint/2010/main" val="288377817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3249" y="1484782"/>
            <a:ext cx="8797502" cy="4320482"/>
          </a:xfrm>
          <a:prstGeom prst="rect">
            <a:avLst/>
          </a:prstGeom>
          <a:ln>
            <a:solidFill>
              <a:schemeClr val="tx1">
                <a:lumMod val="50000"/>
                <a:lumOff val="50000"/>
              </a:schemeClr>
            </a:solidFill>
          </a:ln>
        </p:spPr>
      </p:pic>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- 16</a:t>
            </a:r>
            <a:endParaRPr lang="ko-KR" altLang="en-US" dirty="0"/>
          </a:p>
        </p:txBody>
      </p:sp>
      <p:sp>
        <p:nvSpPr>
          <p:cNvPr id="2" name="내용 개체 틀 1">
            <a:extLst>
              <a:ext uri="{FF2B5EF4-FFF2-40B4-BE49-F238E27FC236}">
                <a16:creationId xmlns:a16="http://schemas.microsoft.com/office/drawing/2014/main" id="{57A02A89-A48D-4D55-9596-390F9531EBCF}"/>
              </a:ext>
            </a:extLst>
          </p:cNvPr>
          <p:cNvSpPr>
            <a:spLocks noGrp="1"/>
          </p:cNvSpPr>
          <p:nvPr>
            <p:ph idx="1"/>
          </p:nvPr>
        </p:nvSpPr>
        <p:spPr/>
        <p:txBody>
          <a:bodyPr/>
          <a:lstStyle/>
          <a:p>
            <a:r>
              <a:rPr lang="ko-KR" altLang="en-US" dirty="0"/>
              <a:t>페이지</a:t>
            </a:r>
            <a:r>
              <a:rPr lang="en-US" altLang="ko-KR" dirty="0"/>
              <a:t> </a:t>
            </a:r>
            <a:r>
              <a:rPr lang="ko-KR" altLang="en-US" dirty="0"/>
              <a:t>소스 보기</a:t>
            </a:r>
          </a:p>
        </p:txBody>
      </p:sp>
      <p:sp>
        <p:nvSpPr>
          <p:cNvPr id="7" name="직사각형 6"/>
          <p:cNvSpPr/>
          <p:nvPr/>
        </p:nvSpPr>
        <p:spPr>
          <a:xfrm>
            <a:off x="971600" y="3789039"/>
            <a:ext cx="6552728" cy="129614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a:stCxn id="7" idx="0"/>
            <a:endCxn id="12" idx="1"/>
          </p:cNvCxnSpPr>
          <p:nvPr/>
        </p:nvCxnSpPr>
        <p:spPr>
          <a:xfrm flipV="1">
            <a:off x="4247964" y="2882872"/>
            <a:ext cx="1476164" cy="9061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39017" y="5877272"/>
            <a:ext cx="4453463" cy="646331"/>
          </a:xfrm>
          <a:prstGeom prst="rect">
            <a:avLst/>
          </a:prstGeom>
          <a:noFill/>
        </p:spPr>
        <p:txBody>
          <a:bodyPr wrap="none" rtlCol="0">
            <a:spAutoFit/>
          </a:bodyPr>
          <a:lstStyle/>
          <a:p>
            <a:r>
              <a:rPr lang="ko-KR" altLang="en-US" sz="1800" b="1" dirty="0">
                <a:solidFill>
                  <a:srgbClr val="FF0000"/>
                </a:solidFill>
                <a:latin typeface="맑은 고딕" panose="020B0503020000020004" pitchFamily="50" charset="-127"/>
                <a:ea typeface="맑은 고딕" panose="020B0503020000020004" pitchFamily="50" charset="-127"/>
              </a:rPr>
              <a:t>다른 태그의 의미도 알아두기 바랍니다</a:t>
            </a:r>
            <a:r>
              <a:rPr lang="en-US" altLang="ko-KR" sz="1800" b="1" dirty="0">
                <a:solidFill>
                  <a:srgbClr val="FF0000"/>
                </a:solidFill>
                <a:latin typeface="맑은 고딕" panose="020B0503020000020004" pitchFamily="50" charset="-127"/>
                <a:ea typeface="맑은 고딕" panose="020B0503020000020004" pitchFamily="50" charset="-127"/>
              </a:rPr>
              <a:t>.</a:t>
            </a:r>
          </a:p>
          <a:p>
            <a:r>
              <a:rPr lang="en-US" altLang="ko-KR" sz="1800" b="1" dirty="0">
                <a:solidFill>
                  <a:srgbClr val="FF0000"/>
                </a:solidFill>
                <a:latin typeface="맑은 고딕" panose="020B0503020000020004" pitchFamily="50" charset="-127"/>
                <a:ea typeface="맑은 고딕" panose="020B0503020000020004" pitchFamily="50" charset="-127"/>
              </a:rPr>
              <a:t>(</a:t>
            </a:r>
            <a:r>
              <a:rPr lang="ko-KR" altLang="en-US" sz="1800" b="1" dirty="0" err="1">
                <a:solidFill>
                  <a:srgbClr val="FF0000"/>
                </a:solidFill>
                <a:latin typeface="맑은 고딕" panose="020B0503020000020004" pitchFamily="50" charset="-127"/>
                <a:ea typeface="맑은 고딕" panose="020B0503020000020004" pitchFamily="50" charset="-127"/>
              </a:rPr>
              <a:t>쪽지시험</a:t>
            </a:r>
            <a:r>
              <a:rPr lang="ko-KR" altLang="en-US" sz="1800" b="1" dirty="0">
                <a:solidFill>
                  <a:srgbClr val="FF0000"/>
                </a:solidFill>
                <a:latin typeface="맑은 고딕" panose="020B0503020000020004" pitchFamily="50" charset="-127"/>
                <a:ea typeface="맑은 고딕" panose="020B0503020000020004" pitchFamily="50" charset="-127"/>
              </a:rPr>
              <a:t> 및 중간고사 설명 문제로 출제</a:t>
            </a:r>
            <a:r>
              <a:rPr lang="en-US" altLang="ko-KR" sz="1800" b="1" dirty="0">
                <a:solidFill>
                  <a:srgbClr val="FF0000"/>
                </a:solidFill>
                <a:latin typeface="맑은 고딕" panose="020B0503020000020004" pitchFamily="50" charset="-127"/>
                <a:ea typeface="맑은 고딕" panose="020B0503020000020004" pitchFamily="50" charset="-127"/>
              </a:rPr>
              <a:t>)</a:t>
            </a:r>
            <a:endParaRPr lang="ko-KR" altLang="en-US" sz="1800" b="1" dirty="0">
              <a:solidFill>
                <a:srgbClr val="FF0000"/>
              </a:solidFill>
              <a:latin typeface="맑은 고딕" panose="020B0503020000020004" pitchFamily="50" charset="-127"/>
              <a:ea typeface="맑은 고딕" panose="020B0503020000020004" pitchFamily="50" charset="-127"/>
            </a:endParaRPr>
          </a:p>
        </p:txBody>
      </p:sp>
      <p:pic>
        <p:nvPicPr>
          <p:cNvPr id="12" name="그림 11"/>
          <p:cNvPicPr>
            <a:picLocks noChangeAspect="1"/>
          </p:cNvPicPr>
          <p:nvPr/>
        </p:nvPicPr>
        <p:blipFill>
          <a:blip r:embed="rId3"/>
          <a:stretch>
            <a:fillRect/>
          </a:stretch>
        </p:blipFill>
        <p:spPr>
          <a:xfrm>
            <a:off x="5724128" y="2276871"/>
            <a:ext cx="3243386" cy="1212001"/>
          </a:xfrm>
          <a:prstGeom prst="rect">
            <a:avLst/>
          </a:prstGeom>
          <a:ln>
            <a:solidFill>
              <a:srgbClr val="C00000"/>
            </a:solidFill>
          </a:ln>
        </p:spPr>
      </p:pic>
      <p:sp>
        <p:nvSpPr>
          <p:cNvPr id="16" name="직사각형 15"/>
          <p:cNvSpPr/>
          <p:nvPr/>
        </p:nvSpPr>
        <p:spPr>
          <a:xfrm>
            <a:off x="7811692" y="1582353"/>
            <a:ext cx="936772" cy="33447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5619286" y="1136486"/>
            <a:ext cx="1751113" cy="369332"/>
          </a:xfrm>
          <a:prstGeom prst="rect">
            <a:avLst/>
          </a:prstGeom>
          <a:noFill/>
          <a:ln w="38100">
            <a:solidFill>
              <a:srgbClr val="0070C0"/>
            </a:solidFill>
          </a:ln>
        </p:spPr>
        <p:txBody>
          <a:bodyPr wrap="square" rtlCol="0">
            <a:spAutoFit/>
          </a:bodyPr>
          <a:lstStyle/>
          <a:p>
            <a:r>
              <a:rPr lang="en-US" altLang="ko-KR" sz="1800" b="1" i="1" dirty="0">
                <a:solidFill>
                  <a:srgbClr val="0070C0"/>
                </a:solidFill>
                <a:latin typeface="맑은 고딕" panose="020B0503020000020004" pitchFamily="50" charset="-127"/>
                <a:ea typeface="맑은 고딕" panose="020B0503020000020004" pitchFamily="50" charset="-127"/>
              </a:rPr>
              <a:t>&lt;</a:t>
            </a:r>
            <a:r>
              <a:rPr lang="ko-KR" altLang="en-US" sz="1800" b="1" i="1" dirty="0">
                <a:solidFill>
                  <a:srgbClr val="0070C0"/>
                </a:solidFill>
                <a:latin typeface="맑은 고딕" panose="020B0503020000020004" pitchFamily="50" charset="-127"/>
                <a:ea typeface="맑은 고딕" panose="020B0503020000020004" pitchFamily="50" charset="-127"/>
              </a:rPr>
              <a:t>클래스 이름</a:t>
            </a:r>
            <a:r>
              <a:rPr lang="en-US" altLang="ko-KR" sz="1800" b="1" i="1" dirty="0">
                <a:solidFill>
                  <a:srgbClr val="0070C0"/>
                </a:solidFill>
                <a:latin typeface="맑은 고딕" panose="020B0503020000020004" pitchFamily="50" charset="-127"/>
                <a:ea typeface="맑은 고딕" panose="020B0503020000020004" pitchFamily="50" charset="-127"/>
              </a:rPr>
              <a:t>&gt;</a:t>
            </a:r>
            <a:endParaRPr lang="ko-KR" altLang="en-US" sz="1800" b="1" i="1" dirty="0">
              <a:solidFill>
                <a:srgbClr val="0070C0"/>
              </a:solidFill>
              <a:latin typeface="맑은 고딕" panose="020B0503020000020004" pitchFamily="50" charset="-127"/>
              <a:ea typeface="맑은 고딕" panose="020B0503020000020004" pitchFamily="50" charset="-127"/>
            </a:endParaRPr>
          </a:p>
        </p:txBody>
      </p:sp>
      <p:cxnSp>
        <p:nvCxnSpPr>
          <p:cNvPr id="18" name="직선 화살표 연결선 17"/>
          <p:cNvCxnSpPr>
            <a:stCxn id="16" idx="0"/>
            <a:endCxn id="17" idx="3"/>
          </p:cNvCxnSpPr>
          <p:nvPr/>
        </p:nvCxnSpPr>
        <p:spPr>
          <a:xfrm flipH="1" flipV="1">
            <a:off x="7370399" y="1321152"/>
            <a:ext cx="909679" cy="26120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8633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- 17</a:t>
            </a:r>
            <a:endParaRPr lang="ko-KR" altLang="en-US" dirty="0"/>
          </a:p>
        </p:txBody>
      </p:sp>
      <p:sp>
        <p:nvSpPr>
          <p:cNvPr id="7" name="내용 개체 틀 6"/>
          <p:cNvSpPr>
            <a:spLocks noGrp="1"/>
          </p:cNvSpPr>
          <p:nvPr>
            <p:ph idx="1"/>
          </p:nvPr>
        </p:nvSpPr>
        <p:spPr/>
        <p:txBody>
          <a:bodyPr/>
          <a:lstStyle/>
          <a:p>
            <a:pPr>
              <a:defRPr/>
            </a:pPr>
            <a:r>
              <a:rPr lang="ko-KR" altLang="en-US" dirty="0"/>
              <a:t>실행</a:t>
            </a:r>
            <a:endParaRPr lang="en-US" altLang="ko-KR" dirty="0"/>
          </a:p>
          <a:p>
            <a:pPr lvl="1">
              <a:defRPr/>
            </a:pPr>
            <a:r>
              <a:rPr lang="en-US" altLang="ko-KR" dirty="0"/>
              <a:t>^F5 (</a:t>
            </a:r>
            <a:r>
              <a:rPr lang="ko-KR" altLang="en-US" dirty="0"/>
              <a:t>디버그</a:t>
            </a:r>
            <a:r>
              <a:rPr lang="en-US" altLang="ko-KR" dirty="0"/>
              <a:t>-</a:t>
            </a:r>
            <a:r>
              <a:rPr lang="ko-KR" altLang="en-US" dirty="0"/>
              <a:t>디버깅하지 않고 시작</a:t>
            </a:r>
            <a:r>
              <a:rPr lang="en-US" altLang="ko-KR" dirty="0"/>
              <a:t>)</a:t>
            </a:r>
            <a:endParaRPr lang="ko-KR" altLang="en-US" dirty="0"/>
          </a:p>
        </p:txBody>
      </p:sp>
      <p:pic>
        <p:nvPicPr>
          <p:cNvPr id="3" name="그림 2"/>
          <p:cNvPicPr>
            <a:picLocks noChangeAspect="1"/>
          </p:cNvPicPr>
          <p:nvPr/>
        </p:nvPicPr>
        <p:blipFill>
          <a:blip r:embed="rId2"/>
          <a:stretch>
            <a:fillRect/>
          </a:stretch>
        </p:blipFill>
        <p:spPr>
          <a:xfrm>
            <a:off x="611560" y="2245706"/>
            <a:ext cx="6142857" cy="2990476"/>
          </a:xfrm>
          <a:prstGeom prst="rect">
            <a:avLst/>
          </a:prstGeom>
          <a:ln>
            <a:solidFill>
              <a:schemeClr val="tx1">
                <a:lumMod val="50000"/>
                <a:lumOff val="50000"/>
              </a:schemeClr>
            </a:solidFill>
          </a:ln>
        </p:spPr>
      </p:pic>
      <p:sp>
        <p:nvSpPr>
          <p:cNvPr id="9" name="사각형 설명선 8"/>
          <p:cNvSpPr/>
          <p:nvPr/>
        </p:nvSpPr>
        <p:spPr>
          <a:xfrm>
            <a:off x="4857750" y="4012480"/>
            <a:ext cx="3530674" cy="928688"/>
          </a:xfrm>
          <a:prstGeom prst="wedgeRectCallout">
            <a:avLst>
              <a:gd name="adj1" fmla="val -114435"/>
              <a:gd name="adj2" fmla="val -149308"/>
            </a:avLst>
          </a:prstGeom>
          <a:solidFill>
            <a:srgbClr val="FFC000"/>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o-KR" altLang="en-US" sz="1800" b="1" dirty="0">
                <a:solidFill>
                  <a:schemeClr val="tx1"/>
                </a:solidFill>
                <a:latin typeface="맑은 고딕" pitchFamily="50" charset="-127"/>
                <a:ea typeface="맑은 고딕" pitchFamily="50" charset="-127"/>
              </a:rPr>
              <a:t>아무리 클릭하여도 화면에 변화가 없다</a:t>
            </a:r>
            <a:r>
              <a:rPr lang="en-US" altLang="ko-KR" sz="1800" b="1" dirty="0">
                <a:solidFill>
                  <a:schemeClr val="tx1"/>
                </a:solidFill>
                <a:latin typeface="맑은 고딕" pitchFamily="50" charset="-127"/>
                <a:ea typeface="맑은 고딕" pitchFamily="50" charset="-127"/>
              </a:rPr>
              <a:t>.</a:t>
            </a:r>
          </a:p>
          <a:p>
            <a:pPr>
              <a:defRPr/>
            </a:pPr>
            <a:r>
              <a:rPr lang="ko-KR" altLang="en-US" sz="1800" b="1" dirty="0">
                <a:solidFill>
                  <a:srgbClr val="C00000"/>
                </a:solidFill>
                <a:latin typeface="맑은 고딕" pitchFamily="50" charset="-127"/>
                <a:ea typeface="맑은 고딕" pitchFamily="50" charset="-127"/>
              </a:rPr>
              <a:t>이벤트</a:t>
            </a:r>
            <a:r>
              <a:rPr lang="ko-KR" altLang="en-US" sz="1800" b="1" dirty="0">
                <a:solidFill>
                  <a:schemeClr val="tx1"/>
                </a:solidFill>
                <a:latin typeface="맑은 고딕" pitchFamily="50" charset="-127"/>
                <a:ea typeface="맑은 고딕" pitchFamily="50" charset="-127"/>
              </a:rPr>
              <a:t>를 지정하지 않았기 때문</a:t>
            </a:r>
            <a:r>
              <a:rPr lang="en-US" altLang="ko-KR" sz="1800" b="1" dirty="0">
                <a:solidFill>
                  <a:schemeClr val="tx1"/>
                </a:solidFill>
                <a:latin typeface="맑은 고딕" pitchFamily="50" charset="-127"/>
                <a:ea typeface="맑은 고딕" pitchFamily="50" charset="-127"/>
              </a:rPr>
              <a:t>.</a:t>
            </a:r>
            <a:endParaRPr lang="ko-KR" altLang="en-US" sz="1800"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64455177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- 18</a:t>
            </a:r>
            <a:endParaRPr lang="ko-KR" altLang="en-US" dirty="0"/>
          </a:p>
        </p:txBody>
      </p:sp>
      <p:sp>
        <p:nvSpPr>
          <p:cNvPr id="7" name="내용 개체 틀 6"/>
          <p:cNvSpPr>
            <a:spLocks noGrp="1"/>
          </p:cNvSpPr>
          <p:nvPr>
            <p:ph idx="1"/>
          </p:nvPr>
        </p:nvSpPr>
        <p:spPr/>
        <p:txBody>
          <a:bodyPr/>
          <a:lstStyle/>
          <a:p>
            <a:pPr>
              <a:lnSpc>
                <a:spcPct val="114000"/>
              </a:lnSpc>
              <a:defRPr/>
            </a:pPr>
            <a:r>
              <a:rPr lang="ko-KR" altLang="en-US" dirty="0"/>
              <a:t>이벤트</a:t>
            </a:r>
            <a:endParaRPr lang="en-US" altLang="ko-KR" dirty="0"/>
          </a:p>
          <a:p>
            <a:pPr lvl="1">
              <a:lnSpc>
                <a:spcPct val="114000"/>
              </a:lnSpc>
              <a:defRPr/>
            </a:pPr>
            <a:r>
              <a:rPr lang="ko-KR" altLang="en-US" dirty="0"/>
              <a:t>어떤 일</a:t>
            </a:r>
            <a:r>
              <a:rPr lang="en-US" altLang="ko-KR" dirty="0"/>
              <a:t>(</a:t>
            </a:r>
            <a:r>
              <a:rPr lang="ko-KR" altLang="en-US" dirty="0"/>
              <a:t>사건</a:t>
            </a:r>
            <a:r>
              <a:rPr lang="en-US" altLang="ko-KR" dirty="0"/>
              <a:t>)</a:t>
            </a:r>
            <a:r>
              <a:rPr lang="ko-KR" altLang="en-US" dirty="0"/>
              <a:t>이 발생</a:t>
            </a:r>
            <a:endParaRPr lang="en-US" altLang="ko-KR" dirty="0"/>
          </a:p>
          <a:p>
            <a:pPr lvl="2">
              <a:lnSpc>
                <a:spcPct val="114000"/>
              </a:lnSpc>
              <a:defRPr/>
            </a:pPr>
            <a:r>
              <a:rPr lang="en-US" altLang="ko-KR" dirty="0">
                <a:solidFill>
                  <a:schemeClr val="tx1">
                    <a:lumMod val="65000"/>
                    <a:lumOff val="35000"/>
                  </a:schemeClr>
                </a:solidFill>
              </a:rPr>
              <a:t>(</a:t>
            </a:r>
            <a:r>
              <a:rPr lang="ko-KR" altLang="en-US" dirty="0">
                <a:solidFill>
                  <a:schemeClr val="tx1">
                    <a:lumMod val="65000"/>
                    <a:lumOff val="35000"/>
                  </a:schemeClr>
                </a:solidFill>
              </a:rPr>
              <a:t>예</a:t>
            </a:r>
            <a:r>
              <a:rPr lang="en-US" altLang="ko-KR" dirty="0">
                <a:solidFill>
                  <a:schemeClr val="tx1">
                    <a:lumMod val="65000"/>
                    <a:lumOff val="35000"/>
                  </a:schemeClr>
                </a:solidFill>
              </a:rPr>
              <a:t>) </a:t>
            </a:r>
            <a:r>
              <a:rPr lang="ko-KR" altLang="en-US" dirty="0">
                <a:solidFill>
                  <a:schemeClr val="tx1">
                    <a:lumMod val="65000"/>
                    <a:lumOff val="35000"/>
                  </a:schemeClr>
                </a:solidFill>
              </a:rPr>
              <a:t>사용자가 버튼을 클릭</a:t>
            </a:r>
            <a:endParaRPr lang="en-US" altLang="ko-KR" dirty="0"/>
          </a:p>
          <a:p>
            <a:pPr lvl="1">
              <a:lnSpc>
                <a:spcPct val="114000"/>
              </a:lnSpc>
              <a:defRPr/>
            </a:pPr>
            <a:r>
              <a:rPr lang="en-US" altLang="ko-KR" dirty="0">
                <a:solidFill>
                  <a:srgbClr val="7030A0"/>
                </a:solidFill>
              </a:rPr>
              <a:t>GUI</a:t>
            </a:r>
            <a:r>
              <a:rPr lang="en-US" altLang="ko-KR" dirty="0"/>
              <a:t>(</a:t>
            </a:r>
            <a:r>
              <a:rPr lang="en-US" altLang="ko-KR" dirty="0">
                <a:solidFill>
                  <a:srgbClr val="C00000"/>
                </a:solidFill>
              </a:rPr>
              <a:t>G</a:t>
            </a:r>
            <a:r>
              <a:rPr lang="en-US" altLang="ko-KR" dirty="0"/>
              <a:t>raphic</a:t>
            </a:r>
            <a:r>
              <a:rPr lang="ko-KR" altLang="en-US" dirty="0"/>
              <a:t> </a:t>
            </a:r>
            <a:r>
              <a:rPr lang="en-US" altLang="ko-KR" dirty="0">
                <a:solidFill>
                  <a:srgbClr val="C00000"/>
                </a:solidFill>
              </a:rPr>
              <a:t>U</a:t>
            </a:r>
            <a:r>
              <a:rPr lang="en-US" altLang="ko-KR" dirty="0"/>
              <a:t>ser </a:t>
            </a:r>
            <a:r>
              <a:rPr lang="en-US" altLang="ko-KR" dirty="0">
                <a:solidFill>
                  <a:srgbClr val="C00000"/>
                </a:solidFill>
              </a:rPr>
              <a:t>I</a:t>
            </a:r>
            <a:r>
              <a:rPr lang="en-US" altLang="ko-KR" dirty="0"/>
              <a:t>nterface)</a:t>
            </a:r>
            <a:r>
              <a:rPr lang="ko-KR" altLang="en-US" dirty="0"/>
              <a:t>환경에서 널리 이용</a:t>
            </a:r>
            <a:endParaRPr lang="en-US" altLang="ko-KR" dirty="0"/>
          </a:p>
          <a:p>
            <a:pPr lvl="1">
              <a:lnSpc>
                <a:spcPct val="114000"/>
              </a:lnSpc>
              <a:defRPr/>
            </a:pPr>
            <a:r>
              <a:rPr lang="ko-KR" altLang="en-US" dirty="0"/>
              <a:t>이벤트를 발생시키는 대표적인 컨트롤은 </a:t>
            </a:r>
            <a:r>
              <a:rPr lang="en-US" altLang="ko-KR" dirty="0"/>
              <a:t>Button</a:t>
            </a:r>
          </a:p>
          <a:p>
            <a:pPr>
              <a:lnSpc>
                <a:spcPct val="114000"/>
              </a:lnSpc>
              <a:defRPr/>
            </a:pPr>
            <a:r>
              <a:rPr lang="ko-KR" altLang="en-US" dirty="0"/>
              <a:t>이벤트 </a:t>
            </a:r>
            <a:r>
              <a:rPr lang="ko-KR" altLang="en-US" dirty="0" err="1"/>
              <a:t>핸들러</a:t>
            </a:r>
            <a:r>
              <a:rPr lang="ko-KR" altLang="en-US" dirty="0"/>
              <a:t> </a:t>
            </a:r>
            <a:r>
              <a:rPr lang="en-US" altLang="ko-KR" dirty="0">
                <a:solidFill>
                  <a:srgbClr val="00B050"/>
                </a:solidFill>
                <a:sym typeface="Wingdings" panose="05000000000000000000" pitchFamily="2" charset="2"/>
              </a:rPr>
              <a:t> </a:t>
            </a:r>
            <a:r>
              <a:rPr lang="ko-KR" altLang="en-US" dirty="0">
                <a:solidFill>
                  <a:srgbClr val="00B050"/>
                </a:solidFill>
                <a:sym typeface="Wingdings" panose="05000000000000000000" pitchFamily="2" charset="2"/>
              </a:rPr>
              <a:t>컨트롤의</a:t>
            </a:r>
            <a:r>
              <a:rPr lang="en-US" altLang="ko-KR" dirty="0">
                <a:solidFill>
                  <a:srgbClr val="00B050"/>
                </a:solidFill>
                <a:sym typeface="Wingdings" panose="05000000000000000000" pitchFamily="2" charset="2"/>
              </a:rPr>
              <a:t> </a:t>
            </a:r>
            <a:r>
              <a:rPr lang="ko-KR" altLang="en-US" dirty="0">
                <a:solidFill>
                  <a:srgbClr val="00B050"/>
                </a:solidFill>
                <a:sym typeface="Wingdings" panose="05000000000000000000" pitchFamily="2" charset="2"/>
              </a:rPr>
              <a:t>메서드에 해당</a:t>
            </a:r>
            <a:endParaRPr lang="en-US" altLang="ko-KR" dirty="0">
              <a:solidFill>
                <a:srgbClr val="00B050"/>
              </a:solidFill>
            </a:endParaRPr>
          </a:p>
          <a:p>
            <a:pPr lvl="1">
              <a:lnSpc>
                <a:spcPct val="114000"/>
              </a:lnSpc>
              <a:defRPr/>
            </a:pPr>
            <a:r>
              <a:rPr lang="ko-KR" altLang="en-US" dirty="0"/>
              <a:t>이벤트가 발생했을 때</a:t>
            </a:r>
            <a:r>
              <a:rPr lang="en-US" altLang="ko-KR" dirty="0"/>
              <a:t>, </a:t>
            </a:r>
            <a:r>
              <a:rPr lang="ko-KR" altLang="en-US" dirty="0"/>
              <a:t>특정</a:t>
            </a:r>
            <a:r>
              <a:rPr lang="en-US" altLang="ko-KR" dirty="0"/>
              <a:t> </a:t>
            </a:r>
            <a:r>
              <a:rPr lang="ko-KR" altLang="en-US" dirty="0"/>
              <a:t>업무를 수행하게 하는 장치</a:t>
            </a:r>
            <a:endParaRPr lang="en-US" altLang="ko-KR" dirty="0"/>
          </a:p>
          <a:p>
            <a:pPr lvl="1">
              <a:lnSpc>
                <a:spcPct val="114000"/>
              </a:lnSpc>
              <a:defRPr/>
            </a:pPr>
            <a:r>
              <a:rPr lang="ko-KR" altLang="en-US" dirty="0"/>
              <a:t>일반적으로 메서드를 호출하여 처리함</a:t>
            </a:r>
            <a:endParaRPr lang="en-US" altLang="ko-KR" dirty="0"/>
          </a:p>
          <a:p>
            <a:pPr lvl="2">
              <a:lnSpc>
                <a:spcPct val="114000"/>
              </a:lnSpc>
              <a:defRPr/>
            </a:pPr>
            <a:r>
              <a:rPr lang="ko-KR" altLang="en-US" dirty="0"/>
              <a:t>이벤트핸들러의 이름은 컨트롤의 이름과 이벤트 이름을 조합하여 만듦</a:t>
            </a:r>
            <a:endParaRPr lang="en-US" altLang="ko-KR" dirty="0"/>
          </a:p>
          <a:p>
            <a:pPr marL="792000" lvl="2" indent="0">
              <a:lnSpc>
                <a:spcPct val="114000"/>
              </a:lnSpc>
              <a:buNone/>
              <a:defRPr/>
            </a:pPr>
            <a:r>
              <a:rPr lang="en-US" altLang="ko-KR" dirty="0">
                <a:sym typeface="Wingdings" panose="05000000000000000000" pitchFamily="2" charset="2"/>
              </a:rPr>
              <a:t> </a:t>
            </a:r>
            <a:r>
              <a:rPr lang="en-US" altLang="ko-KR" dirty="0" err="1">
                <a:solidFill>
                  <a:schemeClr val="tx1"/>
                </a:solidFill>
                <a:sym typeface="Wingdings" panose="05000000000000000000" pitchFamily="2" charset="2"/>
              </a:rPr>
              <a:t>btnOK_Click</a:t>
            </a:r>
            <a:r>
              <a:rPr lang="en-US" altLang="ko-KR" dirty="0">
                <a:sym typeface="Wingdings" panose="05000000000000000000" pitchFamily="2" charset="2"/>
              </a:rPr>
              <a:t>(</a:t>
            </a:r>
            <a:r>
              <a:rPr lang="en-US" altLang="ko-KR" dirty="0">
                <a:solidFill>
                  <a:srgbClr val="0000FF"/>
                </a:solidFill>
                <a:sym typeface="Wingdings" panose="05000000000000000000" pitchFamily="2" charset="2"/>
              </a:rPr>
              <a:t>object</a:t>
            </a:r>
            <a:r>
              <a:rPr lang="en-US" altLang="ko-KR" dirty="0">
                <a:sym typeface="Wingdings" panose="05000000000000000000" pitchFamily="2" charset="2"/>
              </a:rPr>
              <a:t> sender, </a:t>
            </a:r>
            <a:r>
              <a:rPr lang="en-US" altLang="ko-KR" dirty="0" err="1">
                <a:solidFill>
                  <a:srgbClr val="38A7B0"/>
                </a:solidFill>
                <a:sym typeface="Wingdings" panose="05000000000000000000" pitchFamily="2" charset="2"/>
              </a:rPr>
              <a:t>EventArgs</a:t>
            </a:r>
            <a:r>
              <a:rPr lang="en-US" altLang="ko-KR" dirty="0">
                <a:sym typeface="Wingdings" panose="05000000000000000000" pitchFamily="2" charset="2"/>
              </a:rPr>
              <a:t> e)</a:t>
            </a:r>
            <a:endParaRPr lang="en-US" altLang="ko-KR" dirty="0"/>
          </a:p>
          <a:p>
            <a:pPr lvl="1">
              <a:lnSpc>
                <a:spcPct val="114000"/>
              </a:lnSpc>
              <a:defRPr/>
            </a:pPr>
            <a:r>
              <a:rPr lang="en-US" altLang="ko-KR" dirty="0"/>
              <a:t>Button</a:t>
            </a:r>
            <a:r>
              <a:rPr lang="ko-KR" altLang="en-US" dirty="0"/>
              <a:t>을 더블클릭하면 기본적으로</a:t>
            </a:r>
            <a:r>
              <a:rPr lang="en-US" altLang="ko-KR" dirty="0"/>
              <a:t> </a:t>
            </a:r>
            <a:r>
              <a:rPr lang="en-US" altLang="ko-KR" dirty="0">
                <a:solidFill>
                  <a:srgbClr val="7030A0"/>
                </a:solidFill>
              </a:rPr>
              <a:t>Click</a:t>
            </a:r>
            <a:r>
              <a:rPr lang="ko-KR" altLang="en-US" dirty="0"/>
              <a:t> 이벤트 </a:t>
            </a:r>
            <a:r>
              <a:rPr lang="ko-KR" altLang="en-US" dirty="0" err="1"/>
              <a:t>핸들러</a:t>
            </a:r>
            <a:r>
              <a:rPr lang="ko-KR" altLang="en-US" dirty="0"/>
              <a:t> 생성</a:t>
            </a:r>
            <a:endParaRPr lang="en-US" altLang="ko-KR" dirty="0"/>
          </a:p>
          <a:p>
            <a:pPr lvl="1">
              <a:lnSpc>
                <a:spcPct val="114000"/>
              </a:lnSpc>
              <a:defRPr/>
            </a:pPr>
            <a:r>
              <a:rPr lang="ko-KR" altLang="en-US" dirty="0"/>
              <a:t>기타 이벤트는 컨트롤의 </a:t>
            </a:r>
            <a:r>
              <a:rPr lang="ko-KR" altLang="en-US" dirty="0" err="1"/>
              <a:t>속성창에서</a:t>
            </a:r>
            <a:r>
              <a:rPr lang="ko-KR" altLang="en-US" dirty="0"/>
              <a:t> 이벤트</a:t>
            </a:r>
            <a:r>
              <a:rPr lang="en-US" altLang="ko-KR" dirty="0"/>
              <a:t>(   )</a:t>
            </a:r>
            <a:r>
              <a:rPr lang="ko-KR" altLang="en-US" dirty="0"/>
              <a:t>를</a:t>
            </a:r>
            <a:r>
              <a:rPr lang="en-US" altLang="ko-KR" dirty="0"/>
              <a:t> </a:t>
            </a:r>
            <a:r>
              <a:rPr lang="ko-KR" altLang="en-US" dirty="0"/>
              <a:t>클릭하여 선택</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5771811"/>
            <a:ext cx="276602" cy="3904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029785"/>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557FF81-BDE5-4B64-8CC0-C3BE5036EE45}"/>
              </a:ext>
            </a:extLst>
          </p:cNvPr>
          <p:cNvPicPr>
            <a:picLocks noChangeAspect="1"/>
          </p:cNvPicPr>
          <p:nvPr/>
        </p:nvPicPr>
        <p:blipFill>
          <a:blip r:embed="rId2"/>
          <a:stretch>
            <a:fillRect/>
          </a:stretch>
        </p:blipFill>
        <p:spPr>
          <a:xfrm>
            <a:off x="200025" y="1462236"/>
            <a:ext cx="8743950" cy="4991100"/>
          </a:xfrm>
          <a:prstGeom prst="rect">
            <a:avLst/>
          </a:prstGeom>
        </p:spPr>
      </p:pic>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- 19</a:t>
            </a:r>
            <a:endParaRPr lang="ko-KR" altLang="en-US" dirty="0"/>
          </a:p>
        </p:txBody>
      </p:sp>
      <p:sp>
        <p:nvSpPr>
          <p:cNvPr id="2" name="내용 개체 틀 1">
            <a:extLst>
              <a:ext uri="{FF2B5EF4-FFF2-40B4-BE49-F238E27FC236}">
                <a16:creationId xmlns:a16="http://schemas.microsoft.com/office/drawing/2014/main" id="{C925A8FB-50A4-4D1D-AEA7-883A012D9D0E}"/>
              </a:ext>
            </a:extLst>
          </p:cNvPr>
          <p:cNvSpPr>
            <a:spLocks noGrp="1"/>
          </p:cNvSpPr>
          <p:nvPr>
            <p:ph idx="1"/>
          </p:nvPr>
        </p:nvSpPr>
        <p:spPr/>
        <p:txBody>
          <a:bodyPr/>
          <a:lstStyle/>
          <a:p>
            <a:r>
              <a:rPr lang="ko-KR" altLang="en-US" dirty="0"/>
              <a:t>버튼에 대한 </a:t>
            </a:r>
            <a:r>
              <a:rPr lang="en-US" altLang="ko-KR" dirty="0">
                <a:solidFill>
                  <a:srgbClr val="7030A0"/>
                </a:solidFill>
              </a:rPr>
              <a:t>Click</a:t>
            </a:r>
            <a:r>
              <a:rPr lang="en-US" altLang="ko-KR" dirty="0"/>
              <a:t> </a:t>
            </a:r>
            <a:r>
              <a:rPr lang="ko-KR" altLang="en-US" dirty="0"/>
              <a:t>이벤트 추가 동작</a:t>
            </a:r>
          </a:p>
        </p:txBody>
      </p:sp>
      <p:pic>
        <p:nvPicPr>
          <p:cNvPr id="11" name="Picture 11" descr="Mouse-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2708920"/>
            <a:ext cx="124777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030602" y="3074808"/>
            <a:ext cx="780983" cy="400110"/>
          </a:xfrm>
          <a:prstGeom prst="rect">
            <a:avLst/>
          </a:prstGeom>
          <a:noFill/>
        </p:spPr>
        <p:txBody>
          <a:bodyPr wrap="none" rtlCol="0">
            <a:spAutoFit/>
          </a:bodyPr>
          <a:lstStyle/>
          <a:p>
            <a:r>
              <a:rPr lang="ko-KR" altLang="en-US" sz="2000" b="1" i="1" dirty="0" err="1">
                <a:solidFill>
                  <a:srgbClr val="0000FF"/>
                </a:solidFill>
                <a:latin typeface="맑은 고딕" pitchFamily="50" charset="-127"/>
                <a:ea typeface="맑은 고딕" pitchFamily="50" charset="-127"/>
              </a:rPr>
              <a:t>따당</a:t>
            </a:r>
            <a:r>
              <a:rPr lang="en-US" altLang="ko-KR" sz="2000" b="1" i="1" dirty="0">
                <a:solidFill>
                  <a:srgbClr val="0000FF"/>
                </a:solidFill>
                <a:latin typeface="맑은 고딕" pitchFamily="50" charset="-127"/>
                <a:ea typeface="맑은 고딕" pitchFamily="50" charset="-127"/>
              </a:rPr>
              <a:t>!</a:t>
            </a:r>
            <a:endParaRPr lang="ko-KR" altLang="en-US" sz="2000" b="1" i="1" dirty="0">
              <a:solidFill>
                <a:srgbClr val="0000FF"/>
              </a:solidFill>
              <a:latin typeface="맑은 고딕" pitchFamily="50" charset="-127"/>
              <a:ea typeface="맑은 고딕" pitchFamily="50" charset="-127"/>
            </a:endParaRPr>
          </a:p>
        </p:txBody>
      </p:sp>
    </p:spTree>
    <p:extLst>
      <p:ext uri="{BB962C8B-B14F-4D97-AF65-F5344CB8AC3E}">
        <p14:creationId xmlns:p14="http://schemas.microsoft.com/office/powerpoint/2010/main" val="413052629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4*#ppt_w"/>
                                          </p:val>
                                        </p:tav>
                                        <p:tav tm="100000">
                                          <p:val>
                                            <p:strVal val="#ppt_w"/>
                                          </p:val>
                                        </p:tav>
                                      </p:tavLst>
                                    </p:anim>
                                    <p:anim calcmode="lin" valueType="num">
                                      <p:cBhvr>
                                        <p:cTn id="8" dur="500" fill="hold"/>
                                        <p:tgtEl>
                                          <p:spTgt spid="11"/>
                                        </p:tgtEl>
                                        <p:attrNameLst>
                                          <p:attrName>ppt_h</p:attrName>
                                        </p:attrNameLst>
                                      </p:cBhvr>
                                      <p:tavLst>
                                        <p:tav tm="0">
                                          <p:val>
                                            <p:strVal val="4*#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z="3600" dirty="0"/>
              <a:t>웹사이트의</a:t>
            </a:r>
            <a:r>
              <a:rPr lang="en-US" altLang="ko-KR" sz="3600" dirty="0"/>
              <a:t> </a:t>
            </a:r>
            <a:r>
              <a:rPr lang="ko-KR" altLang="en-US" sz="3600" dirty="0"/>
              <a:t>기능 분석 </a:t>
            </a:r>
            <a:r>
              <a:rPr lang="en-US" altLang="ko-KR" sz="3600" dirty="0"/>
              <a:t>(</a:t>
            </a:r>
            <a:r>
              <a:rPr lang="en-US" altLang="ko-KR" sz="3600" dirty="0" err="1"/>
              <a:t>Naver</a:t>
            </a:r>
            <a:r>
              <a:rPr lang="en-US" altLang="ko-KR" sz="3600" dirty="0"/>
              <a:t>, </a:t>
            </a:r>
            <a:r>
              <a:rPr lang="en-US" altLang="ko-KR" sz="3600" dirty="0" err="1"/>
              <a:t>Daum</a:t>
            </a:r>
            <a:r>
              <a:rPr lang="en-US" altLang="ko-KR" sz="3600" dirty="0"/>
              <a:t>)</a:t>
            </a:r>
            <a:endParaRPr lang="ko-KR" altLang="en-US" sz="3600" dirty="0"/>
          </a:p>
        </p:txBody>
      </p:sp>
      <p:sp>
        <p:nvSpPr>
          <p:cNvPr id="3" name="내용 개체 틀 2"/>
          <p:cNvSpPr>
            <a:spLocks noGrp="1"/>
          </p:cNvSpPr>
          <p:nvPr>
            <p:ph idx="1"/>
          </p:nvPr>
        </p:nvSpPr>
        <p:spPr/>
        <p:txBody>
          <a:bodyPr/>
          <a:lstStyle/>
          <a:p>
            <a:pPr>
              <a:lnSpc>
                <a:spcPct val="110000"/>
              </a:lnSpc>
            </a:pPr>
            <a:r>
              <a:rPr lang="ko-KR" altLang="en-US" dirty="0"/>
              <a:t>기능 </a:t>
            </a:r>
            <a:r>
              <a:rPr lang="en-US" altLang="ko-KR" dirty="0"/>
              <a:t>?</a:t>
            </a:r>
          </a:p>
          <a:p>
            <a:pPr lvl="1">
              <a:lnSpc>
                <a:spcPct val="110000"/>
              </a:lnSpc>
            </a:pPr>
            <a:r>
              <a:rPr lang="en-US" altLang="ko-KR" sz="2000" dirty="0"/>
              <a:t> </a:t>
            </a:r>
          </a:p>
          <a:p>
            <a:pPr>
              <a:lnSpc>
                <a:spcPct val="110000"/>
              </a:lnSpc>
            </a:pPr>
            <a:r>
              <a:rPr lang="ko-KR" altLang="en-US" dirty="0"/>
              <a:t>요구되는 데이터</a:t>
            </a:r>
            <a:r>
              <a:rPr lang="en-US" altLang="ko-KR" dirty="0"/>
              <a:t>, </a:t>
            </a:r>
            <a:r>
              <a:rPr lang="ko-KR" altLang="en-US" dirty="0"/>
              <a:t>데이터의</a:t>
            </a:r>
            <a:r>
              <a:rPr lang="en-US" altLang="ko-KR" dirty="0"/>
              <a:t> </a:t>
            </a:r>
            <a:r>
              <a:rPr lang="ko-KR" altLang="en-US" dirty="0"/>
              <a:t>저장 위치 </a:t>
            </a:r>
            <a:r>
              <a:rPr lang="en-US" altLang="ko-KR" dirty="0"/>
              <a:t>?</a:t>
            </a:r>
          </a:p>
          <a:p>
            <a:pPr lvl="1">
              <a:lnSpc>
                <a:spcPct val="110000"/>
              </a:lnSpc>
            </a:pPr>
            <a:r>
              <a:rPr lang="en-US" altLang="ko-KR" sz="2000" dirty="0"/>
              <a:t> </a:t>
            </a:r>
          </a:p>
          <a:p>
            <a:pPr>
              <a:lnSpc>
                <a:spcPct val="110000"/>
              </a:lnSpc>
            </a:pPr>
            <a:r>
              <a:rPr lang="en-US" altLang="ko-KR" dirty="0"/>
              <a:t>HTML5</a:t>
            </a:r>
            <a:r>
              <a:rPr lang="ko-KR" altLang="en-US" dirty="0"/>
              <a:t> </a:t>
            </a:r>
            <a:r>
              <a:rPr lang="en-US" altLang="ko-KR" dirty="0"/>
              <a:t>vs.</a:t>
            </a:r>
            <a:r>
              <a:rPr lang="ko-KR" altLang="en-US" dirty="0"/>
              <a:t> </a:t>
            </a:r>
            <a:r>
              <a:rPr lang="en-US" altLang="ko-KR" dirty="0"/>
              <a:t>ASP.NET ?</a:t>
            </a:r>
          </a:p>
          <a:p>
            <a:pPr lvl="1">
              <a:lnSpc>
                <a:spcPct val="110000"/>
              </a:lnSpc>
            </a:pPr>
            <a:r>
              <a:rPr lang="en-US" altLang="ko-KR" sz="2000" dirty="0"/>
              <a:t> </a:t>
            </a:r>
            <a:endParaRPr lang="ko-KR" altLang="en-US" sz="2000" dirty="0"/>
          </a:p>
        </p:txBody>
      </p:sp>
      <p:pic>
        <p:nvPicPr>
          <p:cNvPr id="4" name="그림 3">
            <a:hlinkClick r:id="rId2"/>
            <a:extLst>
              <a:ext uri="{FF2B5EF4-FFF2-40B4-BE49-F238E27FC236}">
                <a16:creationId xmlns:a16="http://schemas.microsoft.com/office/drawing/2014/main" id="{5C6FBDA8-FC87-475B-8A4A-7753408CED31}"/>
              </a:ext>
            </a:extLst>
          </p:cNvPr>
          <p:cNvPicPr>
            <a:picLocks noChangeAspect="1"/>
          </p:cNvPicPr>
          <p:nvPr/>
        </p:nvPicPr>
        <p:blipFill>
          <a:blip r:embed="rId3"/>
          <a:stretch>
            <a:fillRect/>
          </a:stretch>
        </p:blipFill>
        <p:spPr>
          <a:xfrm>
            <a:off x="130490" y="3598111"/>
            <a:ext cx="4369502" cy="2881866"/>
          </a:xfrm>
          <a:prstGeom prst="rect">
            <a:avLst/>
          </a:prstGeom>
        </p:spPr>
      </p:pic>
      <p:pic>
        <p:nvPicPr>
          <p:cNvPr id="7" name="그림 6">
            <a:hlinkClick r:id="rId4"/>
            <a:extLst>
              <a:ext uri="{FF2B5EF4-FFF2-40B4-BE49-F238E27FC236}">
                <a16:creationId xmlns:a16="http://schemas.microsoft.com/office/drawing/2014/main" id="{02DB15CB-6C00-4302-8A6C-26DA7AADCA08}"/>
              </a:ext>
            </a:extLst>
          </p:cNvPr>
          <p:cNvPicPr>
            <a:picLocks noChangeAspect="1"/>
          </p:cNvPicPr>
          <p:nvPr/>
        </p:nvPicPr>
        <p:blipFill>
          <a:blip r:embed="rId5"/>
          <a:stretch>
            <a:fillRect/>
          </a:stretch>
        </p:blipFill>
        <p:spPr>
          <a:xfrm>
            <a:off x="4644008" y="3598110"/>
            <a:ext cx="4351612" cy="2870066"/>
          </a:xfrm>
          <a:prstGeom prst="rect">
            <a:avLst/>
          </a:prstGeom>
        </p:spPr>
      </p:pic>
    </p:spTree>
    <p:extLst>
      <p:ext uri="{BB962C8B-B14F-4D97-AF65-F5344CB8AC3E}">
        <p14:creationId xmlns:p14="http://schemas.microsoft.com/office/powerpoint/2010/main" val="2836784761"/>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E5E86F98-A189-4830-BE2D-D09A7BB733DC}"/>
              </a:ext>
            </a:extLst>
          </p:cNvPr>
          <p:cNvPicPr>
            <a:picLocks noChangeAspect="1"/>
          </p:cNvPicPr>
          <p:nvPr/>
        </p:nvPicPr>
        <p:blipFill>
          <a:blip r:embed="rId2"/>
          <a:stretch>
            <a:fillRect/>
          </a:stretch>
        </p:blipFill>
        <p:spPr>
          <a:xfrm>
            <a:off x="1008736" y="1454944"/>
            <a:ext cx="7091466" cy="4998390"/>
          </a:xfrm>
          <a:prstGeom prst="rect">
            <a:avLst/>
          </a:prstGeom>
        </p:spPr>
      </p:pic>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- 20</a:t>
            </a:r>
            <a:endParaRPr lang="ko-KR" altLang="en-US" dirty="0"/>
          </a:p>
        </p:txBody>
      </p:sp>
      <p:sp>
        <p:nvSpPr>
          <p:cNvPr id="2" name="내용 개체 틀 1">
            <a:extLst>
              <a:ext uri="{FF2B5EF4-FFF2-40B4-BE49-F238E27FC236}">
                <a16:creationId xmlns:a16="http://schemas.microsoft.com/office/drawing/2014/main" id="{FFFC9C83-9EF0-4B83-BD6B-B3C0623F2B9C}"/>
              </a:ext>
            </a:extLst>
          </p:cNvPr>
          <p:cNvSpPr>
            <a:spLocks noGrp="1"/>
          </p:cNvSpPr>
          <p:nvPr>
            <p:ph idx="1"/>
          </p:nvPr>
        </p:nvSpPr>
        <p:spPr/>
        <p:txBody>
          <a:bodyPr/>
          <a:lstStyle/>
          <a:p>
            <a:r>
              <a:rPr lang="en-US" altLang="ko-KR" dirty="0" err="1"/>
              <a:t>btnOk_Click</a:t>
            </a:r>
            <a:r>
              <a:rPr lang="en-US" altLang="ko-KR" dirty="0"/>
              <a:t> </a:t>
            </a:r>
            <a:r>
              <a:rPr lang="ko-KR" altLang="en-US" dirty="0"/>
              <a:t>이벤트 </a:t>
            </a:r>
            <a:r>
              <a:rPr lang="ko-KR" altLang="en-US" dirty="0" err="1"/>
              <a:t>핸들러</a:t>
            </a:r>
            <a:r>
              <a:rPr lang="ko-KR" altLang="en-US" dirty="0"/>
              <a:t> 골격 자동 생성</a:t>
            </a:r>
          </a:p>
        </p:txBody>
      </p:sp>
      <p:sp>
        <p:nvSpPr>
          <p:cNvPr id="4" name="직사각형 3"/>
          <p:cNvSpPr/>
          <p:nvPr/>
        </p:nvSpPr>
        <p:spPr>
          <a:xfrm>
            <a:off x="3275856" y="5301208"/>
            <a:ext cx="5040560" cy="878348"/>
          </a:xfrm>
          <a:prstGeom prst="rect">
            <a:avLst/>
          </a:prstGeom>
          <a:solidFill>
            <a:srgbClr val="FFFFCC">
              <a:alpha val="50000"/>
            </a:srgb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solidFill>
                  <a:srgbClr val="C00000"/>
                </a:solidFill>
                <a:latin typeface="맑은 고딕" panose="020B0503020000020004" pitchFamily="50" charset="-127"/>
                <a:ea typeface="맑은 고딕" panose="020B0503020000020004" pitchFamily="50" charset="-127"/>
              </a:rPr>
              <a:t>이벤트 </a:t>
            </a:r>
            <a:r>
              <a:rPr lang="ko-KR" altLang="en-US" sz="2000" b="1" dirty="0" err="1">
                <a:solidFill>
                  <a:srgbClr val="C00000"/>
                </a:solidFill>
                <a:latin typeface="맑은 고딕" panose="020B0503020000020004" pitchFamily="50" charset="-127"/>
                <a:ea typeface="맑은 고딕" panose="020B0503020000020004" pitchFamily="50" charset="-127"/>
              </a:rPr>
              <a:t>핸들러</a:t>
            </a:r>
            <a:r>
              <a:rPr lang="ko-KR" altLang="en-US" sz="2000" b="1" dirty="0">
                <a:solidFill>
                  <a:srgbClr val="C00000"/>
                </a:solidFill>
                <a:latin typeface="맑은 고딕" panose="020B0503020000020004" pitchFamily="50" charset="-127"/>
                <a:ea typeface="맑은 고딕" panose="020B0503020000020004" pitchFamily="50" charset="-127"/>
              </a:rPr>
              <a:t> </a:t>
            </a:r>
            <a:r>
              <a:rPr lang="en-US" altLang="ko-KR" sz="2000" b="1" dirty="0">
                <a:solidFill>
                  <a:srgbClr val="C00000"/>
                </a:solidFill>
                <a:latin typeface="맑은 고딕" panose="020B0503020000020004" pitchFamily="50" charset="-127"/>
                <a:ea typeface="맑은 고딕" panose="020B0503020000020004" pitchFamily="50" charset="-127"/>
                <a:sym typeface="Wingdings" panose="05000000000000000000" pitchFamily="2" charset="2"/>
              </a:rPr>
              <a:t> </a:t>
            </a:r>
            <a:r>
              <a:rPr lang="ko-KR" altLang="en-US" sz="2000" b="1" dirty="0">
                <a:solidFill>
                  <a:srgbClr val="C00000"/>
                </a:solidFill>
                <a:latin typeface="맑은 고딕" panose="020B0503020000020004" pitchFamily="50" charset="-127"/>
                <a:ea typeface="맑은 고딕" panose="020B0503020000020004" pitchFamily="50" charset="-127"/>
                <a:sym typeface="Wingdings" panose="05000000000000000000" pitchFamily="2" charset="2"/>
              </a:rPr>
              <a:t>메서드</a:t>
            </a:r>
            <a:endParaRPr lang="en-US" altLang="ko-KR" sz="2000" b="1" dirty="0">
              <a:solidFill>
                <a:srgbClr val="C00000"/>
              </a:solidFill>
              <a:latin typeface="맑은 고딕" panose="020B0503020000020004" pitchFamily="50" charset="-127"/>
              <a:ea typeface="맑은 고딕" panose="020B0503020000020004" pitchFamily="50" charset="-127"/>
              <a:sym typeface="Wingdings" panose="05000000000000000000" pitchFamily="2" charset="2"/>
            </a:endParaRPr>
          </a:p>
          <a:p>
            <a:pPr algn="ctr"/>
            <a:r>
              <a:rPr lang="en-US" altLang="ko-KR" sz="2000" b="1" dirty="0">
                <a:solidFill>
                  <a:srgbClr val="C00000"/>
                </a:solidFill>
                <a:latin typeface="맑은 고딕" panose="020B0503020000020004" pitchFamily="50" charset="-127"/>
                <a:ea typeface="맑은 고딕" panose="020B0503020000020004" pitchFamily="50" charset="-127"/>
                <a:sym typeface="Wingdings" panose="05000000000000000000" pitchFamily="2" charset="2"/>
              </a:rPr>
              <a:t>C# </a:t>
            </a:r>
            <a:r>
              <a:rPr lang="ko-KR" altLang="en-US" sz="2000" b="1" dirty="0">
                <a:solidFill>
                  <a:srgbClr val="C00000"/>
                </a:solidFill>
                <a:latin typeface="맑은 고딕" panose="020B0503020000020004" pitchFamily="50" charset="-127"/>
                <a:ea typeface="맑은 고딕" panose="020B0503020000020004" pitchFamily="50" charset="-127"/>
                <a:sym typeface="Wingdings" panose="05000000000000000000" pitchFamily="2" charset="2"/>
              </a:rPr>
              <a:t>프로그래밍으로 원하는 작업을 추가</a:t>
            </a:r>
            <a:endParaRPr lang="ko-KR" altLang="en-US" sz="2000" b="1" dirty="0">
              <a:solidFill>
                <a:srgbClr val="C0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160558472"/>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- 21</a:t>
            </a:r>
            <a:endParaRPr lang="ko-KR" altLang="en-US" dirty="0"/>
          </a:p>
        </p:txBody>
      </p:sp>
      <p:sp>
        <p:nvSpPr>
          <p:cNvPr id="7" name="내용 개체 틀 6"/>
          <p:cNvSpPr>
            <a:spLocks noGrp="1"/>
          </p:cNvSpPr>
          <p:nvPr>
            <p:ph idx="1"/>
          </p:nvPr>
        </p:nvSpPr>
        <p:spPr/>
        <p:txBody>
          <a:bodyPr/>
          <a:lstStyle/>
          <a:p>
            <a:pPr>
              <a:defRPr/>
            </a:pPr>
            <a:r>
              <a:rPr lang="en-US" altLang="ko-KR" dirty="0">
                <a:solidFill>
                  <a:srgbClr val="0000FF"/>
                </a:solidFill>
              </a:rPr>
              <a:t>using</a:t>
            </a:r>
            <a:r>
              <a:rPr lang="en-US" altLang="ko-KR" dirty="0"/>
              <a:t> </a:t>
            </a:r>
            <a:r>
              <a:rPr lang="ko-KR" altLang="en-US" dirty="0"/>
              <a:t>네임스페이스 </a:t>
            </a:r>
            <a:endParaRPr lang="en-US" altLang="ko-KR" dirty="0"/>
          </a:p>
          <a:p>
            <a:pPr lvl="1">
              <a:defRPr/>
            </a:pPr>
            <a:r>
              <a:rPr lang="ko-KR" altLang="en-US" dirty="0">
                <a:solidFill>
                  <a:schemeClr val="tx1">
                    <a:lumMod val="50000"/>
                    <a:lumOff val="50000"/>
                  </a:schemeClr>
                </a:solidFill>
                <a:sym typeface="Wingdings" pitchFamily="2" charset="2"/>
              </a:rPr>
              <a:t>템플릿으로부터 이미 지정</a:t>
            </a:r>
            <a:r>
              <a:rPr lang="en-US" altLang="ko-KR" dirty="0">
                <a:solidFill>
                  <a:schemeClr val="tx1">
                    <a:lumMod val="50000"/>
                    <a:lumOff val="50000"/>
                  </a:schemeClr>
                </a:solidFill>
                <a:sym typeface="Wingdings" pitchFamily="2" charset="2"/>
              </a:rPr>
              <a:t>(</a:t>
            </a:r>
            <a:r>
              <a:rPr lang="ko-KR" altLang="en-US" dirty="0">
                <a:solidFill>
                  <a:schemeClr val="tx1">
                    <a:lumMod val="50000"/>
                    <a:lumOff val="50000"/>
                  </a:schemeClr>
                </a:solidFill>
                <a:sym typeface="Wingdings" pitchFamily="2" charset="2"/>
              </a:rPr>
              <a:t>자동</a:t>
            </a:r>
            <a:r>
              <a:rPr lang="en-US" altLang="ko-KR" dirty="0">
                <a:solidFill>
                  <a:schemeClr val="tx1">
                    <a:lumMod val="50000"/>
                    <a:lumOff val="50000"/>
                  </a:schemeClr>
                </a:solidFill>
                <a:sym typeface="Wingdings" pitchFamily="2" charset="2"/>
              </a:rPr>
              <a:t> </a:t>
            </a:r>
            <a:r>
              <a:rPr lang="ko-KR" altLang="en-US" dirty="0">
                <a:solidFill>
                  <a:schemeClr val="tx1">
                    <a:lumMod val="50000"/>
                    <a:lumOff val="50000"/>
                  </a:schemeClr>
                </a:solidFill>
                <a:sym typeface="Wingdings" pitchFamily="2" charset="2"/>
              </a:rPr>
              <a:t>코딩</a:t>
            </a:r>
            <a:r>
              <a:rPr lang="en-US" altLang="ko-KR" dirty="0">
                <a:solidFill>
                  <a:schemeClr val="tx1">
                    <a:lumMod val="50000"/>
                    <a:lumOff val="50000"/>
                  </a:schemeClr>
                </a:solidFill>
                <a:sym typeface="Wingdings" pitchFamily="2" charset="2"/>
              </a:rPr>
              <a:t>)</a:t>
            </a:r>
            <a:r>
              <a:rPr lang="ko-KR" altLang="en-US" dirty="0">
                <a:solidFill>
                  <a:schemeClr val="tx1">
                    <a:lumMod val="50000"/>
                    <a:lumOff val="50000"/>
                  </a:schemeClr>
                </a:solidFill>
                <a:sym typeface="Wingdings" pitchFamily="2" charset="2"/>
              </a:rPr>
              <a:t>되어 있는 부분</a:t>
            </a:r>
            <a:endParaRPr lang="ko-KR" altLang="en-US" dirty="0">
              <a:solidFill>
                <a:schemeClr val="tx1">
                  <a:lumMod val="50000"/>
                  <a:lumOff val="50000"/>
                </a:schemeClr>
              </a:solidFill>
            </a:endParaRPr>
          </a:p>
        </p:txBody>
      </p:sp>
      <p:sp>
        <p:nvSpPr>
          <p:cNvPr id="3" name="TextBox 2"/>
          <p:cNvSpPr txBox="1"/>
          <p:nvPr/>
        </p:nvSpPr>
        <p:spPr>
          <a:xfrm>
            <a:off x="486133" y="5589240"/>
            <a:ext cx="8301311" cy="338554"/>
          </a:xfrm>
          <a:prstGeom prst="rect">
            <a:avLst/>
          </a:prstGeom>
          <a:noFill/>
        </p:spPr>
        <p:txBody>
          <a:bodyPr wrap="none" rtlCol="0">
            <a:spAutoFit/>
          </a:bodyPr>
          <a:lstStyle/>
          <a:p>
            <a:r>
              <a:rPr lang="ko-KR" altLang="en-US" b="1" dirty="0">
                <a:latin typeface="맑은 고딕" pitchFamily="50" charset="-127"/>
                <a:ea typeface="맑은 고딕" pitchFamily="50" charset="-127"/>
              </a:rPr>
              <a:t>★</a:t>
            </a:r>
            <a:r>
              <a:rPr lang="en-US" altLang="ko-KR" b="1" dirty="0" err="1">
                <a:latin typeface="맑은 고딕" pitchFamily="50" charset="-127"/>
                <a:ea typeface="맑은 고딕" pitchFamily="50" charset="-127"/>
              </a:rPr>
              <a:t>Linq</a:t>
            </a:r>
            <a:r>
              <a:rPr lang="en-US" altLang="ko-KR" b="1" dirty="0">
                <a:latin typeface="맑은 고딕" pitchFamily="50" charset="-127"/>
                <a:ea typeface="맑은 고딕" pitchFamily="50" charset="-127"/>
              </a:rPr>
              <a:t>(Language-Integrated Query) : </a:t>
            </a:r>
            <a:r>
              <a:rPr lang="ko-KR" altLang="en-US" b="1" dirty="0">
                <a:latin typeface="맑은 고딕" pitchFamily="50" charset="-127"/>
                <a:ea typeface="맑은 고딕" pitchFamily="50" charset="-127"/>
              </a:rPr>
              <a:t>개체와</a:t>
            </a:r>
            <a:r>
              <a:rPr lang="en-US" altLang="ko-KR" b="1" dirty="0">
                <a:latin typeface="맑은 고딕" pitchFamily="50" charset="-127"/>
                <a:ea typeface="맑은 고딕" pitchFamily="50" charset="-127"/>
              </a:rPr>
              <a:t> </a:t>
            </a:r>
            <a:r>
              <a:rPr lang="ko-KR" altLang="en-US" b="1" dirty="0">
                <a:latin typeface="맑은 고딕" pitchFamily="50" charset="-127"/>
                <a:ea typeface="맑은 고딕" pitchFamily="50" charset="-127"/>
              </a:rPr>
              <a:t>데이터 간의 격차를 줄이는 혁신적 기능</a:t>
            </a:r>
          </a:p>
        </p:txBody>
      </p:sp>
      <p:pic>
        <p:nvPicPr>
          <p:cNvPr id="8" name="그림 7">
            <a:extLst>
              <a:ext uri="{FF2B5EF4-FFF2-40B4-BE49-F238E27FC236}">
                <a16:creationId xmlns:a16="http://schemas.microsoft.com/office/drawing/2014/main" id="{56ABDD1F-C28C-C3DE-C3D3-CA1AEB659E20}"/>
              </a:ext>
            </a:extLst>
          </p:cNvPr>
          <p:cNvPicPr>
            <a:picLocks noChangeAspect="1"/>
          </p:cNvPicPr>
          <p:nvPr/>
        </p:nvPicPr>
        <p:blipFill>
          <a:blip r:embed="rId2"/>
          <a:stretch>
            <a:fillRect/>
          </a:stretch>
        </p:blipFill>
        <p:spPr>
          <a:xfrm>
            <a:off x="364790" y="2276873"/>
            <a:ext cx="8414420" cy="2304254"/>
          </a:xfrm>
          <a:prstGeom prst="rect">
            <a:avLst/>
          </a:prstGeom>
          <a:ln>
            <a:solidFill>
              <a:schemeClr val="tx1">
                <a:lumMod val="50000"/>
                <a:lumOff val="50000"/>
              </a:schemeClr>
            </a:solidFill>
          </a:ln>
        </p:spPr>
      </p:pic>
    </p:spTree>
    <p:extLst>
      <p:ext uri="{BB962C8B-B14F-4D97-AF65-F5344CB8AC3E}">
        <p14:creationId xmlns:p14="http://schemas.microsoft.com/office/powerpoint/2010/main" val="3544948040"/>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4000" dirty="0">
                <a:solidFill>
                  <a:srgbClr val="FFC000"/>
                </a:solidFill>
              </a:rPr>
              <a:t>[</a:t>
            </a:r>
            <a:r>
              <a:rPr lang="ko-KR" altLang="en-US" sz="4000" dirty="0">
                <a:solidFill>
                  <a:srgbClr val="FFC000"/>
                </a:solidFill>
              </a:rPr>
              <a:t>참고</a:t>
            </a:r>
            <a:r>
              <a:rPr lang="en-US" altLang="ko-KR" sz="4000" dirty="0">
                <a:solidFill>
                  <a:srgbClr val="FFC000"/>
                </a:solidFill>
              </a:rPr>
              <a:t>]</a:t>
            </a:r>
            <a:r>
              <a:rPr lang="en-US" altLang="ko-KR" sz="4000" dirty="0"/>
              <a:t> </a:t>
            </a:r>
            <a:r>
              <a:rPr lang="ko-KR" altLang="en-US" sz="4000" dirty="0"/>
              <a:t>네임스페이스</a:t>
            </a:r>
            <a:r>
              <a:rPr lang="en-US" altLang="ko-KR" sz="4000" dirty="0"/>
              <a:t> </a:t>
            </a:r>
            <a:r>
              <a:rPr lang="ko-KR" altLang="en-US" sz="4000" dirty="0"/>
              <a:t>역할 </a:t>
            </a:r>
            <a:r>
              <a:rPr lang="en-US" altLang="ko-KR" sz="3600" dirty="0"/>
              <a:t>(Googling)</a:t>
            </a:r>
            <a:endParaRPr lang="ko-KR" altLang="en-US" sz="4000" dirty="0"/>
          </a:p>
        </p:txBody>
      </p:sp>
      <p:graphicFrame>
        <p:nvGraphicFramePr>
          <p:cNvPr id="5" name="표 4"/>
          <p:cNvGraphicFramePr>
            <a:graphicFrameLocks noGrp="1"/>
          </p:cNvGraphicFramePr>
          <p:nvPr/>
        </p:nvGraphicFramePr>
        <p:xfrm>
          <a:off x="179512" y="1013544"/>
          <a:ext cx="8783364" cy="5511800"/>
        </p:xfrm>
        <a:graphic>
          <a:graphicData uri="http://schemas.openxmlformats.org/drawingml/2006/table">
            <a:tbl>
              <a:tblPr firstRow="1" bandRow="1">
                <a:tableStyleId>{5C22544A-7EE6-4342-B048-85BDC9FD1C3A}</a:tableStyleId>
              </a:tblPr>
              <a:tblGrid>
                <a:gridCol w="1751856">
                  <a:extLst>
                    <a:ext uri="{9D8B030D-6E8A-4147-A177-3AD203B41FA5}">
                      <a16:colId xmlns:a16="http://schemas.microsoft.com/office/drawing/2014/main" val="20000"/>
                    </a:ext>
                  </a:extLst>
                </a:gridCol>
                <a:gridCol w="7031508">
                  <a:extLst>
                    <a:ext uri="{9D8B030D-6E8A-4147-A177-3AD203B41FA5}">
                      <a16:colId xmlns:a16="http://schemas.microsoft.com/office/drawing/2014/main" val="20001"/>
                    </a:ext>
                  </a:extLst>
                </a:gridCol>
              </a:tblGrid>
              <a:tr h="370840">
                <a:tc>
                  <a:txBody>
                    <a:bodyPr/>
                    <a:lstStyle/>
                    <a:p>
                      <a:pPr algn="ctr" latinLnBrk="1"/>
                      <a:r>
                        <a:rPr lang="ko-KR" altLang="en-US" sz="1700" b="1" dirty="0">
                          <a:solidFill>
                            <a:schemeClr val="tx1"/>
                          </a:solidFill>
                          <a:latin typeface="맑은 고딕" panose="020B0503020000020004" pitchFamily="50" charset="-127"/>
                          <a:ea typeface="맑은 고딕" panose="020B0503020000020004" pitchFamily="50" charset="-127"/>
                        </a:rPr>
                        <a:t>네임스페이스</a:t>
                      </a:r>
                    </a:p>
                  </a:txBody>
                  <a:tcPr anchor="ctr">
                    <a:lnR w="63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ko-KR" altLang="en-US" sz="1700" b="1" dirty="0">
                          <a:solidFill>
                            <a:schemeClr val="tx1"/>
                          </a:solidFill>
                          <a:latin typeface="맑은 고딕" panose="020B0503020000020004" pitchFamily="50" charset="-127"/>
                          <a:ea typeface="맑은 고딕" panose="020B0503020000020004" pitchFamily="50" charset="-127"/>
                        </a:rPr>
                        <a:t>내용</a:t>
                      </a:r>
                    </a:p>
                  </a:txBody>
                  <a:tcPr anchor="ctr">
                    <a:lnL w="63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System</a:t>
                      </a: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The System namespace contains fundamental classes and base classes that define commonly-used value and reference data types, events and event handlers, interfaces, attributes, and processing exceptions.</a:t>
                      </a:r>
                      <a:endParaRPr lang="ko-KR" altLang="en-US" sz="17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700" b="1" i="0" kern="1200" dirty="0" err="1">
                          <a:solidFill>
                            <a:schemeClr val="dk1"/>
                          </a:solidFill>
                          <a:effectLst/>
                          <a:latin typeface="맑은 고딕" panose="020B0503020000020004" pitchFamily="50" charset="-127"/>
                          <a:ea typeface="맑은 고딕" panose="020B0503020000020004" pitchFamily="50" charset="-127"/>
                          <a:cs typeface="+mn-cs"/>
                        </a:rPr>
                        <a:t>System.Collections.Generic</a:t>
                      </a:r>
                      <a:endPar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r>
                        <a:rPr lang="en-US" altLang="ko-KR" sz="1700" b="1" i="0" kern="1200" dirty="0" err="1">
                          <a:solidFill>
                            <a:schemeClr val="dk1"/>
                          </a:solidFill>
                          <a:effectLst/>
                          <a:latin typeface="맑은 고딕" panose="020B0503020000020004" pitchFamily="50" charset="-127"/>
                          <a:ea typeface="맑은 고딕" panose="020B0503020000020004" pitchFamily="50" charset="-127"/>
                          <a:cs typeface="+mn-cs"/>
                        </a:rPr>
                        <a:t>System.Collections.Generic</a:t>
                      </a:r>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 </a:t>
                      </a:r>
                      <a:r>
                        <a:rPr lang="ko-KR" altLang="en-US" sz="1700" b="1" i="0" kern="1200" dirty="0">
                          <a:solidFill>
                            <a:schemeClr val="dk1"/>
                          </a:solidFill>
                          <a:effectLst/>
                          <a:latin typeface="맑은 고딕" panose="020B0503020000020004" pitchFamily="50" charset="-127"/>
                          <a:ea typeface="맑은 고딕" panose="020B0503020000020004" pitchFamily="50" charset="-127"/>
                          <a:cs typeface="+mn-cs"/>
                        </a:rPr>
                        <a:t>네임스페이스에는 </a:t>
                      </a:r>
                      <a:r>
                        <a:rPr lang="ko-KR" altLang="en-US" sz="1700" b="1" i="0" kern="1200" dirty="0" err="1">
                          <a:solidFill>
                            <a:schemeClr val="dk1"/>
                          </a:solidFill>
                          <a:effectLst/>
                          <a:latin typeface="맑은 고딕" panose="020B0503020000020004" pitchFamily="50" charset="-127"/>
                          <a:ea typeface="맑은 고딕" panose="020B0503020000020004" pitchFamily="50" charset="-127"/>
                          <a:cs typeface="+mn-cs"/>
                        </a:rPr>
                        <a:t>제네릭</a:t>
                      </a:r>
                      <a:r>
                        <a:rPr lang="ko-KR" altLang="en-US" sz="1700" b="1" i="0" kern="1200" dirty="0">
                          <a:solidFill>
                            <a:schemeClr val="dk1"/>
                          </a:solidFill>
                          <a:effectLst/>
                          <a:latin typeface="맑은 고딕" panose="020B0503020000020004" pitchFamily="50" charset="-127"/>
                          <a:ea typeface="맑은 고딕" panose="020B0503020000020004" pitchFamily="50" charset="-127"/>
                          <a:cs typeface="+mn-cs"/>
                        </a:rPr>
                        <a:t> 컬렉션을 정의하는 클래스와 인터페이스가 포함되어 있습니다</a:t>
                      </a:r>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 </a:t>
                      </a:r>
                      <a:r>
                        <a:rPr lang="ko-KR" altLang="en-US" sz="1700" b="1" i="0" kern="1200" dirty="0">
                          <a:solidFill>
                            <a:schemeClr val="dk1"/>
                          </a:solidFill>
                          <a:effectLst/>
                          <a:latin typeface="맑은 고딕" panose="020B0503020000020004" pitchFamily="50" charset="-127"/>
                          <a:ea typeface="맑은 고딕" panose="020B0503020000020004" pitchFamily="50" charset="-127"/>
                          <a:cs typeface="+mn-cs"/>
                        </a:rPr>
                        <a:t>이를 통해 </a:t>
                      </a:r>
                      <a:r>
                        <a:rPr lang="ko-KR" altLang="en-US" sz="1700" b="1" i="0" kern="1200" dirty="0" err="1">
                          <a:solidFill>
                            <a:schemeClr val="dk1"/>
                          </a:solidFill>
                          <a:effectLst/>
                          <a:latin typeface="맑은 고딕" panose="020B0503020000020004" pitchFamily="50" charset="-127"/>
                          <a:ea typeface="맑은 고딕" panose="020B0503020000020004" pitchFamily="50" charset="-127"/>
                          <a:cs typeface="+mn-cs"/>
                        </a:rPr>
                        <a:t>제네릭이</a:t>
                      </a:r>
                      <a:r>
                        <a:rPr lang="ko-KR" altLang="en-US" sz="1700" b="1" i="0" kern="1200" dirty="0">
                          <a:solidFill>
                            <a:schemeClr val="dk1"/>
                          </a:solidFill>
                          <a:effectLst/>
                          <a:latin typeface="맑은 고딕" panose="020B0503020000020004" pitchFamily="50" charset="-127"/>
                          <a:ea typeface="맑은 고딕" panose="020B0503020000020004" pitchFamily="50" charset="-127"/>
                          <a:cs typeface="+mn-cs"/>
                        </a:rPr>
                        <a:t> 아닌 강력한 형식의 컬렉션보다 형식 안전성과 성능이 높은 강력한 형식의 컬렉션을 만들 수 있습니다</a:t>
                      </a:r>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a:t>
                      </a:r>
                      <a:endParaRPr lang="ko-KR" altLang="en-US" sz="17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700" b="1" i="0" kern="1200" dirty="0" err="1">
                          <a:solidFill>
                            <a:schemeClr val="dk1"/>
                          </a:solidFill>
                          <a:effectLst/>
                          <a:latin typeface="맑은 고딕" panose="020B0503020000020004" pitchFamily="50" charset="-127"/>
                          <a:ea typeface="맑은 고딕" panose="020B0503020000020004" pitchFamily="50" charset="-127"/>
                          <a:cs typeface="+mn-cs"/>
                        </a:rPr>
                        <a:t>System.Linq</a:t>
                      </a:r>
                      <a:endPar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r>
                        <a:rPr lang="en-US" altLang="ko-KR" sz="1700" b="1" i="0" kern="1200" dirty="0" err="1">
                          <a:solidFill>
                            <a:schemeClr val="dk1"/>
                          </a:solidFill>
                          <a:effectLst/>
                          <a:latin typeface="맑은 고딕" panose="020B0503020000020004" pitchFamily="50" charset="-127"/>
                          <a:ea typeface="맑은 고딕" panose="020B0503020000020004" pitchFamily="50" charset="-127"/>
                          <a:cs typeface="+mn-cs"/>
                        </a:rPr>
                        <a:t>System.Linq</a:t>
                      </a:r>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 </a:t>
                      </a:r>
                      <a:r>
                        <a:rPr lang="ko-KR" altLang="en-US" sz="1700" b="1" i="0" kern="1200" dirty="0">
                          <a:solidFill>
                            <a:schemeClr val="dk1"/>
                          </a:solidFill>
                          <a:effectLst/>
                          <a:latin typeface="맑은 고딕" panose="020B0503020000020004" pitchFamily="50" charset="-127"/>
                          <a:ea typeface="맑은 고딕" panose="020B0503020000020004" pitchFamily="50" charset="-127"/>
                          <a:cs typeface="+mn-cs"/>
                        </a:rPr>
                        <a:t>네임스페이스는 </a:t>
                      </a:r>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LINQ(Language-Integrated Query)</a:t>
                      </a:r>
                      <a:r>
                        <a:rPr lang="ko-KR" altLang="en-US" sz="1700" b="1" i="0" kern="1200" dirty="0">
                          <a:solidFill>
                            <a:schemeClr val="dk1"/>
                          </a:solidFill>
                          <a:effectLst/>
                          <a:latin typeface="맑은 고딕" panose="020B0503020000020004" pitchFamily="50" charset="-127"/>
                          <a:ea typeface="맑은 고딕" panose="020B0503020000020004" pitchFamily="50" charset="-127"/>
                          <a:cs typeface="+mn-cs"/>
                        </a:rPr>
                        <a:t>를 사용하는 쿼리를 지원하는 클래스 및 인터페이스를 제공합니다</a:t>
                      </a:r>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a:t>
                      </a:r>
                      <a:endParaRPr lang="ko-KR" altLang="en-US" sz="17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700" b="1" i="0" kern="1200" dirty="0" err="1">
                          <a:solidFill>
                            <a:schemeClr val="dk1"/>
                          </a:solidFill>
                          <a:effectLst/>
                          <a:latin typeface="맑은 고딕" panose="020B0503020000020004" pitchFamily="50" charset="-127"/>
                          <a:ea typeface="맑은 고딕" panose="020B0503020000020004" pitchFamily="50" charset="-127"/>
                          <a:cs typeface="+mn-cs"/>
                        </a:rPr>
                        <a:t>System.Web</a:t>
                      </a:r>
                      <a:endPar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The </a:t>
                      </a:r>
                      <a:r>
                        <a:rPr lang="en-US" altLang="ko-KR" sz="1700" b="1" i="0" kern="1200" dirty="0" err="1">
                          <a:solidFill>
                            <a:schemeClr val="dk1"/>
                          </a:solidFill>
                          <a:effectLst/>
                          <a:latin typeface="맑은 고딕" panose="020B0503020000020004" pitchFamily="50" charset="-127"/>
                          <a:ea typeface="맑은 고딕" panose="020B0503020000020004" pitchFamily="50" charset="-127"/>
                          <a:cs typeface="+mn-cs"/>
                        </a:rPr>
                        <a:t>System.Web</a:t>
                      </a:r>
                      <a:r>
                        <a:rPr lang="en-US" altLang="ko-KR" sz="1700" b="1" i="0" kern="1200" dirty="0">
                          <a:solidFill>
                            <a:schemeClr val="dk1"/>
                          </a:solidFill>
                          <a:effectLst/>
                          <a:latin typeface="맑은 고딕" panose="020B0503020000020004" pitchFamily="50" charset="-127"/>
                          <a:ea typeface="맑은 고딕" panose="020B0503020000020004" pitchFamily="50" charset="-127"/>
                          <a:cs typeface="+mn-cs"/>
                        </a:rPr>
                        <a:t> namespaces contain types that enable browser/server communication. Child namespaces include types that support ASP.NET forms authentication, application services, data caching on the server, ASP.NET application configuration, dynamic data, HTTP handlers, JSON serialization, incorporating AJAX functionality into ASP.NET, ASP.NET security, and web services.</a:t>
                      </a:r>
                      <a:endParaRPr lang="ko-KR" altLang="en-US" sz="1700" b="1" dirty="0">
                        <a:solidFill>
                          <a:schemeClr val="tx1"/>
                        </a:solidFill>
                        <a:latin typeface="맑은 고딕" panose="020B0503020000020004" pitchFamily="50" charset="-127"/>
                        <a:ea typeface="맑은 고딕" panose="020B0503020000020004" pitchFamily="50" charset="-127"/>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700" b="1" i="0" kern="1200" dirty="0" err="1">
                          <a:solidFill>
                            <a:schemeClr val="dk1"/>
                          </a:solidFill>
                          <a:effectLst/>
                          <a:latin typeface="맑은 고딕" panose="020B0503020000020004" pitchFamily="50" charset="-127"/>
                          <a:ea typeface="맑은 고딕" panose="020B0503020000020004" pitchFamily="50" charset="-127"/>
                          <a:cs typeface="+mn-cs"/>
                        </a:rPr>
                        <a:t>System.Web</a:t>
                      </a:r>
                      <a:r>
                        <a:rPr lang="en-US" altLang="ko-KR" sz="1700" b="1" i="0" kern="1200" dirty="0" err="1">
                          <a:solidFill>
                            <a:schemeClr val="tx1"/>
                          </a:solidFill>
                          <a:effectLst/>
                          <a:latin typeface="맑은 고딕" panose="020B0503020000020004" pitchFamily="50" charset="-127"/>
                          <a:ea typeface="맑은 고딕" panose="020B0503020000020004" pitchFamily="50" charset="-127"/>
                          <a:cs typeface="+mn-cs"/>
                        </a:rPr>
                        <a:t>.UI</a:t>
                      </a:r>
                      <a:r>
                        <a:rPr lang="en-US" altLang="ko-KR" sz="1700" b="1" i="0" kern="120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700" b="1" i="0" kern="1200" baseline="0" dirty="0">
                          <a:solidFill>
                            <a:schemeClr val="dk1"/>
                          </a:solidFill>
                          <a:effectLst/>
                          <a:latin typeface="맑은 고딕" panose="020B0503020000020004" pitchFamily="50" charset="-127"/>
                          <a:ea typeface="맑은 고딕" panose="020B0503020000020004" pitchFamily="50" charset="-127"/>
                          <a:cs typeface="+mn-cs"/>
                        </a:rPr>
                        <a:t>  </a:t>
                      </a:r>
                      <a:r>
                        <a:rPr lang="en-US" altLang="ko-KR" sz="1700" b="1" i="0" kern="1200" dirty="0" err="1">
                          <a:solidFill>
                            <a:schemeClr val="dk1"/>
                          </a:solidFill>
                          <a:effectLst/>
                          <a:latin typeface="맑은 고딕" panose="020B0503020000020004" pitchFamily="50" charset="-127"/>
                          <a:ea typeface="맑은 고딕" panose="020B0503020000020004" pitchFamily="50" charset="-127"/>
                          <a:cs typeface="+mn-cs"/>
                        </a:rPr>
                        <a:t>System.Web</a:t>
                      </a:r>
                      <a:r>
                        <a:rPr lang="en-US" altLang="ko-KR" sz="1700" b="1" i="0" kern="1200" dirty="0" err="1">
                          <a:solidFill>
                            <a:schemeClr val="tx1"/>
                          </a:solidFill>
                          <a:effectLst/>
                          <a:latin typeface="맑은 고딕" panose="020B0503020000020004" pitchFamily="50" charset="-127"/>
                          <a:ea typeface="맑은 고딕" panose="020B0503020000020004" pitchFamily="50" charset="-127"/>
                          <a:cs typeface="+mn-cs"/>
                        </a:rPr>
                        <a:t>.UI.WebControls</a:t>
                      </a:r>
                      <a:endParaRPr lang="en-US" altLang="ko-KR" sz="1700" b="1" i="0" kern="1200" dirty="0">
                        <a:solidFill>
                          <a:schemeClr val="tx1"/>
                        </a:solidFill>
                        <a:effectLst/>
                        <a:latin typeface="맑은 고딕" panose="020B0503020000020004" pitchFamily="50" charset="-127"/>
                        <a:ea typeface="맑은 고딕" panose="020B0503020000020004" pitchFamily="50" charset="-127"/>
                        <a:cs typeface="+mn-cs"/>
                      </a:endParaRPr>
                    </a:p>
                  </a:txBody>
                  <a:tcPr anchor="ct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hMerge="1">
                  <a:txBody>
                    <a:bodyPr/>
                    <a:lstStyle/>
                    <a:p>
                      <a:pPr latinLnBrk="1"/>
                      <a:endParaRPr lang="ko-KR" altLang="en-US" sz="2000" b="1" dirty="0">
                        <a:solidFill>
                          <a:schemeClr val="tx1"/>
                        </a:solidFill>
                        <a:latin typeface="맑은 고딕" panose="020B0503020000020004" pitchFamily="50" charset="-127"/>
                        <a:ea typeface="맑은 고딕" panose="020B0503020000020004" pitchFamily="50" charset="-127"/>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11763669"/>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- 22</a:t>
            </a:r>
            <a:endParaRPr lang="ko-KR" altLang="en-US" dirty="0"/>
          </a:p>
        </p:txBody>
      </p:sp>
      <p:sp>
        <p:nvSpPr>
          <p:cNvPr id="7" name="내용 개체 틀 6"/>
          <p:cNvSpPr>
            <a:spLocks noGrp="1"/>
          </p:cNvSpPr>
          <p:nvPr>
            <p:ph idx="1"/>
          </p:nvPr>
        </p:nvSpPr>
        <p:spPr/>
        <p:txBody>
          <a:bodyPr/>
          <a:lstStyle/>
          <a:p>
            <a:pPr>
              <a:defRPr/>
            </a:pPr>
            <a:r>
              <a:rPr lang="ko-KR" altLang="en-US" dirty="0"/>
              <a:t>이벤트 </a:t>
            </a:r>
            <a:r>
              <a:rPr lang="ko-KR" altLang="en-US" dirty="0" err="1"/>
              <a:t>핸들러</a:t>
            </a:r>
            <a:r>
              <a:rPr lang="ko-KR" altLang="en-US" dirty="0"/>
              <a:t> 내부만 </a:t>
            </a:r>
            <a:r>
              <a:rPr lang="ko-KR" altLang="en-US" dirty="0" err="1"/>
              <a:t>코딩함</a:t>
            </a:r>
            <a:endParaRPr lang="ko-KR" altLang="en-US" dirty="0">
              <a:solidFill>
                <a:schemeClr val="tx1">
                  <a:lumMod val="50000"/>
                  <a:lumOff val="50000"/>
                </a:schemeClr>
              </a:solidFill>
            </a:endParaRPr>
          </a:p>
        </p:txBody>
      </p:sp>
      <p:pic>
        <p:nvPicPr>
          <p:cNvPr id="3" name="그림 2"/>
          <p:cNvPicPr>
            <a:picLocks noChangeAspect="1"/>
          </p:cNvPicPr>
          <p:nvPr/>
        </p:nvPicPr>
        <p:blipFill rotWithShape="1">
          <a:blip r:embed="rId2"/>
          <a:srcRect r="29150"/>
          <a:stretch/>
        </p:blipFill>
        <p:spPr>
          <a:xfrm>
            <a:off x="107950" y="1548612"/>
            <a:ext cx="8868636" cy="4112636"/>
          </a:xfrm>
          <a:prstGeom prst="rect">
            <a:avLst/>
          </a:prstGeom>
          <a:ln>
            <a:solidFill>
              <a:schemeClr val="tx1">
                <a:lumMod val="50000"/>
                <a:lumOff val="50000"/>
              </a:schemeClr>
            </a:solidFill>
          </a:ln>
        </p:spPr>
      </p:pic>
      <p:sp>
        <p:nvSpPr>
          <p:cNvPr id="8" name="직사각형 7"/>
          <p:cNvSpPr/>
          <p:nvPr/>
        </p:nvSpPr>
        <p:spPr>
          <a:xfrm>
            <a:off x="1907704" y="2924944"/>
            <a:ext cx="4429125" cy="864096"/>
          </a:xfrm>
          <a:prstGeom prst="rect">
            <a:avLst/>
          </a:prstGeom>
          <a:solidFill>
            <a:srgbClr val="FFFFCC"/>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2000" b="1" dirty="0">
                <a:solidFill>
                  <a:srgbClr val="C00000"/>
                </a:solidFill>
                <a:latin typeface="맑은 고딕" panose="020B0503020000020004" pitchFamily="50" charset="-127"/>
                <a:ea typeface="맑은 고딕" panose="020B0503020000020004" pitchFamily="50" charset="-127"/>
              </a:rPr>
              <a:t>웹 페이지가 </a:t>
            </a:r>
            <a:r>
              <a:rPr lang="ko-KR" altLang="en-US" sz="2000" b="1" dirty="0" err="1">
                <a:solidFill>
                  <a:srgbClr val="C00000"/>
                </a:solidFill>
                <a:latin typeface="맑은 고딕" panose="020B0503020000020004" pitchFamily="50" charset="-127"/>
                <a:ea typeface="맑은 고딕" panose="020B0503020000020004" pitchFamily="50" charset="-127"/>
              </a:rPr>
              <a:t>로드될</a:t>
            </a:r>
            <a:r>
              <a:rPr lang="ko-KR" altLang="en-US" sz="2000" b="1" dirty="0">
                <a:solidFill>
                  <a:srgbClr val="C00000"/>
                </a:solidFill>
                <a:latin typeface="맑은 고딕" panose="020B0503020000020004" pitchFamily="50" charset="-127"/>
                <a:ea typeface="맑은 고딕" panose="020B0503020000020004" pitchFamily="50" charset="-127"/>
              </a:rPr>
              <a:t> 때 실행</a:t>
            </a:r>
            <a:endParaRPr lang="en-US" altLang="ko-KR" sz="2000" b="1" dirty="0">
              <a:solidFill>
                <a:srgbClr val="C00000"/>
              </a:solidFill>
              <a:latin typeface="맑은 고딕" panose="020B0503020000020004" pitchFamily="50" charset="-127"/>
              <a:ea typeface="맑은 고딕" panose="020B0503020000020004" pitchFamily="50" charset="-127"/>
            </a:endParaRPr>
          </a:p>
          <a:p>
            <a:pPr algn="ctr">
              <a:defRPr/>
            </a:pPr>
            <a:r>
              <a:rPr lang="en-US" altLang="ko-KR" sz="2000" b="1" dirty="0">
                <a:solidFill>
                  <a:srgbClr val="C00000"/>
                </a:solidFill>
                <a:latin typeface="맑은 고딕" panose="020B0503020000020004" pitchFamily="50" charset="-127"/>
                <a:ea typeface="맑은 고딕" panose="020B0503020000020004" pitchFamily="50" charset="-127"/>
                <a:sym typeface="Wingdings" panose="05000000000000000000" pitchFamily="2" charset="2"/>
              </a:rPr>
              <a:t> </a:t>
            </a:r>
            <a:r>
              <a:rPr lang="ko-KR" altLang="en-US" sz="2000" b="1" dirty="0">
                <a:solidFill>
                  <a:srgbClr val="C00000"/>
                </a:solidFill>
                <a:latin typeface="맑은 고딕" panose="020B0503020000020004" pitchFamily="50" charset="-127"/>
                <a:ea typeface="맑은 고딕" panose="020B0503020000020004" pitchFamily="50" charset="-127"/>
                <a:sym typeface="Wingdings" panose="05000000000000000000" pitchFamily="2" charset="2"/>
              </a:rPr>
              <a:t>일반적으로 초기화 작업</a:t>
            </a:r>
            <a:endParaRPr lang="ko-KR" altLang="en-US" sz="2000" b="1" dirty="0">
              <a:solidFill>
                <a:srgbClr val="C00000"/>
              </a:solidFill>
              <a:latin typeface="맑은 고딕" panose="020B0503020000020004" pitchFamily="50" charset="-127"/>
              <a:ea typeface="맑은 고딕" panose="020B0503020000020004" pitchFamily="50" charset="-127"/>
            </a:endParaRPr>
          </a:p>
        </p:txBody>
      </p:sp>
      <p:sp>
        <p:nvSpPr>
          <p:cNvPr id="9" name="직사각형 8"/>
          <p:cNvSpPr/>
          <p:nvPr/>
        </p:nvSpPr>
        <p:spPr>
          <a:xfrm>
            <a:off x="1907704" y="4728567"/>
            <a:ext cx="5472608" cy="4286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ko-KR" altLang="en-US" sz="1800" i="1" dirty="0">
                <a:solidFill>
                  <a:srgbClr val="FFC000"/>
                </a:solidFill>
              </a:rPr>
              <a:t>코딩</a:t>
            </a:r>
            <a:r>
              <a:rPr lang="en-US" altLang="ko-KR" sz="1800" i="1" dirty="0">
                <a:solidFill>
                  <a:srgbClr val="FFC000"/>
                </a:solidFill>
              </a:rPr>
              <a:t>!</a:t>
            </a:r>
            <a:endParaRPr lang="ko-KR" altLang="en-US" sz="1800" i="1" dirty="0">
              <a:solidFill>
                <a:srgbClr val="FFC000"/>
              </a:solidFill>
            </a:endParaRPr>
          </a:p>
        </p:txBody>
      </p:sp>
      <p:sp>
        <p:nvSpPr>
          <p:cNvPr id="5" name="직사각형 4"/>
          <p:cNvSpPr/>
          <p:nvPr/>
        </p:nvSpPr>
        <p:spPr>
          <a:xfrm>
            <a:off x="3837853" y="1696409"/>
            <a:ext cx="1152128" cy="4320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4996031" y="1691514"/>
            <a:ext cx="3018285" cy="4320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549821" y="2123564"/>
            <a:ext cx="1754006" cy="369332"/>
          </a:xfrm>
          <a:prstGeom prst="rect">
            <a:avLst/>
          </a:prstGeom>
          <a:noFill/>
        </p:spPr>
        <p:txBody>
          <a:bodyPr wrap="none" rtlCol="0">
            <a:spAutoFit/>
          </a:bodyPr>
          <a:lstStyle/>
          <a:p>
            <a:r>
              <a:rPr lang="en-US" altLang="ko-KR" sz="1800" b="1" i="1" dirty="0">
                <a:solidFill>
                  <a:srgbClr val="0070C0"/>
                </a:solidFill>
                <a:latin typeface="맑은 고딕" panose="020B0503020000020004" pitchFamily="50" charset="-127"/>
                <a:ea typeface="맑은 고딕" panose="020B0503020000020004" pitchFamily="50" charset="-127"/>
              </a:rPr>
              <a:t>&lt;</a:t>
            </a:r>
            <a:r>
              <a:rPr lang="ko-KR" altLang="en-US" sz="1800" b="1" i="1" dirty="0">
                <a:solidFill>
                  <a:srgbClr val="0070C0"/>
                </a:solidFill>
                <a:latin typeface="맑은 고딕" panose="020B0503020000020004" pitchFamily="50" charset="-127"/>
                <a:ea typeface="맑은 고딕" panose="020B0503020000020004" pitchFamily="50" charset="-127"/>
              </a:rPr>
              <a:t>클래스 이름</a:t>
            </a:r>
            <a:r>
              <a:rPr lang="en-US" altLang="ko-KR" sz="1800" b="1" i="1" dirty="0">
                <a:solidFill>
                  <a:srgbClr val="0070C0"/>
                </a:solidFill>
                <a:latin typeface="맑은 고딕" panose="020B0503020000020004" pitchFamily="50" charset="-127"/>
                <a:ea typeface="맑은 고딕" panose="020B0503020000020004" pitchFamily="50" charset="-127"/>
              </a:rPr>
              <a:t>&gt;</a:t>
            </a:r>
            <a:endParaRPr lang="ko-KR" altLang="en-US" sz="1800" b="1" i="1" dirty="0">
              <a:solidFill>
                <a:srgbClr val="0070C0"/>
              </a:solidFill>
              <a:latin typeface="맑은 고딕" panose="020B0503020000020004" pitchFamily="50" charset="-127"/>
              <a:ea typeface="맑은 고딕" panose="020B0503020000020004" pitchFamily="50" charset="-127"/>
            </a:endParaRPr>
          </a:p>
        </p:txBody>
      </p:sp>
      <p:sp>
        <p:nvSpPr>
          <p:cNvPr id="12" name="TextBox 11"/>
          <p:cNvSpPr txBox="1"/>
          <p:nvPr/>
        </p:nvSpPr>
        <p:spPr>
          <a:xfrm>
            <a:off x="5882434" y="2117225"/>
            <a:ext cx="979755" cy="369332"/>
          </a:xfrm>
          <a:prstGeom prst="rect">
            <a:avLst/>
          </a:prstGeom>
          <a:noFill/>
        </p:spPr>
        <p:txBody>
          <a:bodyPr wrap="none" rtlCol="0">
            <a:spAutoFit/>
          </a:bodyPr>
          <a:lstStyle/>
          <a:p>
            <a:r>
              <a:rPr lang="en-US" altLang="ko-KR" sz="1800" b="1" i="1" dirty="0">
                <a:solidFill>
                  <a:srgbClr val="0070C0"/>
                </a:solidFill>
                <a:latin typeface="맑은 고딕" panose="020B0503020000020004" pitchFamily="50" charset="-127"/>
                <a:ea typeface="맑은 고딕" panose="020B0503020000020004" pitchFamily="50" charset="-127"/>
              </a:rPr>
              <a:t>&lt;</a:t>
            </a:r>
            <a:r>
              <a:rPr lang="ko-KR" altLang="en-US" sz="1800" b="1" i="1" dirty="0">
                <a:solidFill>
                  <a:srgbClr val="0070C0"/>
                </a:solidFill>
                <a:latin typeface="맑은 고딕" panose="020B0503020000020004" pitchFamily="50" charset="-127"/>
                <a:ea typeface="맑은 고딕" panose="020B0503020000020004" pitchFamily="50" charset="-127"/>
              </a:rPr>
              <a:t>상속</a:t>
            </a:r>
            <a:r>
              <a:rPr lang="en-US" altLang="ko-KR" sz="1800" b="1" i="1" dirty="0">
                <a:solidFill>
                  <a:srgbClr val="0070C0"/>
                </a:solidFill>
                <a:latin typeface="맑은 고딕" panose="020B0503020000020004" pitchFamily="50" charset="-127"/>
                <a:ea typeface="맑은 고딕" panose="020B0503020000020004" pitchFamily="50" charset="-127"/>
              </a:rPr>
              <a:t>&gt;</a:t>
            </a:r>
            <a:endParaRPr lang="ko-KR" altLang="en-US" sz="1800" b="1" i="1" dirty="0">
              <a:solidFill>
                <a:srgbClr val="0070C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21177790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animBg="1"/>
      <p:bldP spid="10" grpId="0" animBg="1"/>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- 23</a:t>
            </a:r>
            <a:endParaRPr lang="ko-KR" altLang="en-US" dirty="0"/>
          </a:p>
        </p:txBody>
      </p:sp>
      <p:sp>
        <p:nvSpPr>
          <p:cNvPr id="7" name="내용 개체 틀 6"/>
          <p:cNvSpPr>
            <a:spLocks noGrp="1"/>
          </p:cNvSpPr>
          <p:nvPr>
            <p:ph idx="1"/>
          </p:nvPr>
        </p:nvSpPr>
        <p:spPr/>
        <p:txBody>
          <a:bodyPr/>
          <a:lstStyle/>
          <a:p>
            <a:pPr>
              <a:defRPr/>
            </a:pPr>
            <a:r>
              <a:rPr lang="ko-KR" altLang="en-US" dirty="0"/>
              <a:t>디버그</a:t>
            </a:r>
            <a:r>
              <a:rPr lang="en-US" altLang="ko-KR" dirty="0"/>
              <a:t>-</a:t>
            </a:r>
            <a:r>
              <a:rPr lang="ko-KR" altLang="en-US" dirty="0"/>
              <a:t>디버깅하지않고 시작</a:t>
            </a:r>
            <a:r>
              <a:rPr lang="en-US" altLang="ko-KR" dirty="0"/>
              <a:t>(^F5) </a:t>
            </a:r>
            <a:r>
              <a:rPr lang="en-US" altLang="ko-KR" dirty="0">
                <a:sym typeface="Wingdings" panose="05000000000000000000" pitchFamily="2" charset="2"/>
              </a:rPr>
              <a:t> </a:t>
            </a:r>
            <a:r>
              <a:rPr lang="ko-KR" altLang="en-US" dirty="0" err="1"/>
              <a:t>텍스트박스</a:t>
            </a:r>
            <a:r>
              <a:rPr lang="ko-KR" altLang="en-US" dirty="0"/>
              <a:t> 입력 후 버튼 클릭</a:t>
            </a:r>
            <a:endParaRPr lang="ko-KR" altLang="en-US" dirty="0">
              <a:solidFill>
                <a:schemeClr val="tx1">
                  <a:lumMod val="50000"/>
                  <a:lumOff val="50000"/>
                </a:schemeClr>
              </a:solidFill>
            </a:endParaRPr>
          </a:p>
        </p:txBody>
      </p:sp>
      <p:pic>
        <p:nvPicPr>
          <p:cNvPr id="5" name="그림 4">
            <a:extLst>
              <a:ext uri="{FF2B5EF4-FFF2-40B4-BE49-F238E27FC236}">
                <a16:creationId xmlns:a16="http://schemas.microsoft.com/office/drawing/2014/main" id="{D4E83F91-426B-4956-8EFC-A72810A2732E}"/>
              </a:ext>
            </a:extLst>
          </p:cNvPr>
          <p:cNvPicPr>
            <a:picLocks noChangeAspect="1"/>
          </p:cNvPicPr>
          <p:nvPr/>
        </p:nvPicPr>
        <p:blipFill>
          <a:blip r:embed="rId2"/>
          <a:stretch>
            <a:fillRect/>
          </a:stretch>
        </p:blipFill>
        <p:spPr>
          <a:xfrm>
            <a:off x="244815" y="1954874"/>
            <a:ext cx="5162550" cy="3409950"/>
          </a:xfrm>
          <a:prstGeom prst="rect">
            <a:avLst/>
          </a:prstGeom>
        </p:spPr>
      </p:pic>
      <p:pic>
        <p:nvPicPr>
          <p:cNvPr id="8" name="그림 7">
            <a:extLst>
              <a:ext uri="{FF2B5EF4-FFF2-40B4-BE49-F238E27FC236}">
                <a16:creationId xmlns:a16="http://schemas.microsoft.com/office/drawing/2014/main" id="{AF9C65A8-A28E-4E36-992B-9E1D1118B0E7}"/>
              </a:ext>
            </a:extLst>
          </p:cNvPr>
          <p:cNvPicPr>
            <a:picLocks noChangeAspect="1"/>
          </p:cNvPicPr>
          <p:nvPr/>
        </p:nvPicPr>
        <p:blipFill>
          <a:blip r:embed="rId3"/>
          <a:stretch>
            <a:fillRect/>
          </a:stretch>
        </p:blipFill>
        <p:spPr>
          <a:xfrm>
            <a:off x="777602" y="3547442"/>
            <a:ext cx="5162550" cy="3409950"/>
          </a:xfrm>
          <a:prstGeom prst="rect">
            <a:avLst/>
          </a:prstGeom>
        </p:spPr>
      </p:pic>
      <p:pic>
        <p:nvPicPr>
          <p:cNvPr id="17" name="Picture 11" descr="Mouse-L2">
            <a:extLst>
              <a:ext uri="{FF2B5EF4-FFF2-40B4-BE49-F238E27FC236}">
                <a16:creationId xmlns:a16="http://schemas.microsoft.com/office/drawing/2014/main" id="{60E54CB1-7FDF-4EDB-BA02-E6B88F232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765" y="4915594"/>
            <a:ext cx="750186" cy="68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그림 9">
            <a:extLst>
              <a:ext uri="{FF2B5EF4-FFF2-40B4-BE49-F238E27FC236}">
                <a16:creationId xmlns:a16="http://schemas.microsoft.com/office/drawing/2014/main" id="{906214B7-A568-4C0A-BEF3-D8724B7161C1}"/>
              </a:ext>
            </a:extLst>
          </p:cNvPr>
          <p:cNvPicPr>
            <a:picLocks noChangeAspect="1"/>
          </p:cNvPicPr>
          <p:nvPr/>
        </p:nvPicPr>
        <p:blipFill>
          <a:blip r:embed="rId5"/>
          <a:stretch>
            <a:fillRect/>
          </a:stretch>
        </p:blipFill>
        <p:spPr>
          <a:xfrm>
            <a:off x="3923928" y="2780928"/>
            <a:ext cx="5162550" cy="3409950"/>
          </a:xfrm>
          <a:prstGeom prst="rect">
            <a:avLst/>
          </a:prstGeom>
        </p:spPr>
      </p:pic>
    </p:spTree>
    <p:extLst>
      <p:ext uri="{BB962C8B-B14F-4D97-AF65-F5344CB8AC3E}">
        <p14:creationId xmlns:p14="http://schemas.microsoft.com/office/powerpoint/2010/main" val="7959988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3" presetClass="entr" presetSubtype="32"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strVal val="4*#ppt_w"/>
                                          </p:val>
                                        </p:tav>
                                        <p:tav tm="100000">
                                          <p:val>
                                            <p:strVal val="#ppt_w"/>
                                          </p:val>
                                        </p:tav>
                                      </p:tavLst>
                                    </p:anim>
                                    <p:anim calcmode="lin" valueType="num">
                                      <p:cBhvr>
                                        <p:cTn id="13" dur="500" fill="hold"/>
                                        <p:tgtEl>
                                          <p:spTgt spid="17"/>
                                        </p:tgtEl>
                                        <p:attrNameLst>
                                          <p:attrName>ppt_h</p:attrName>
                                        </p:attrNameLst>
                                      </p:cBhvr>
                                      <p:tavLst>
                                        <p:tav tm="0">
                                          <p:val>
                                            <p:strVal val="4*#ppt_h"/>
                                          </p:val>
                                        </p:tav>
                                        <p:tav tm="100000">
                                          <p:val>
                                            <p:strVal val="#ppt_h"/>
                                          </p:val>
                                        </p:tav>
                                      </p:tavLst>
                                    </p:anim>
                                  </p:childTnLst>
                                </p:cTn>
                              </p:par>
                            </p:childTnLst>
                          </p:cTn>
                        </p:par>
                        <p:par>
                          <p:cTn id="14" fill="hold">
                            <p:stCondLst>
                              <p:cond delay="1500"/>
                            </p:stCondLst>
                            <p:childTnLst>
                              <p:par>
                                <p:cTn id="15" presetID="2" presetClass="entr" presetSubtype="8" fill="hold" nodeType="after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a:stretch>
            <a:fillRect/>
          </a:stretch>
        </p:blipFill>
        <p:spPr>
          <a:xfrm>
            <a:off x="256103" y="1484784"/>
            <a:ext cx="3523809" cy="1914286"/>
          </a:xfrm>
          <a:prstGeom prst="rect">
            <a:avLst/>
          </a:prstGeom>
          <a:ln>
            <a:solidFill>
              <a:schemeClr val="tx1">
                <a:lumMod val="50000"/>
                <a:lumOff val="50000"/>
              </a:schemeClr>
            </a:solidFill>
          </a:ln>
        </p:spPr>
      </p:pic>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- 24</a:t>
            </a:r>
            <a:endParaRPr lang="ko-KR" altLang="en-US" dirty="0"/>
          </a:p>
        </p:txBody>
      </p:sp>
      <p:sp>
        <p:nvSpPr>
          <p:cNvPr id="7" name="내용 개체 틀 6"/>
          <p:cNvSpPr>
            <a:spLocks noGrp="1"/>
          </p:cNvSpPr>
          <p:nvPr>
            <p:ph idx="1"/>
          </p:nvPr>
        </p:nvSpPr>
        <p:spPr/>
        <p:txBody>
          <a:bodyPr/>
          <a:lstStyle/>
          <a:p>
            <a:pPr>
              <a:defRPr/>
            </a:pPr>
            <a:r>
              <a:rPr lang="ko-KR" altLang="en-US" dirty="0"/>
              <a:t>오른 마우스 </a:t>
            </a:r>
            <a:r>
              <a:rPr lang="en-US" altLang="ko-KR" dirty="0">
                <a:sym typeface="Wingdings" panose="05000000000000000000" pitchFamily="2" charset="2"/>
              </a:rPr>
              <a:t></a:t>
            </a:r>
            <a:r>
              <a:rPr lang="en-US" altLang="ko-KR" dirty="0"/>
              <a:t> (</a:t>
            </a:r>
            <a:r>
              <a:rPr lang="ko-KR" altLang="en-US" dirty="0"/>
              <a:t>페이지</a:t>
            </a:r>
            <a:r>
              <a:rPr lang="en-US" altLang="ko-KR" dirty="0"/>
              <a:t>) </a:t>
            </a:r>
            <a:r>
              <a:rPr lang="ko-KR" altLang="en-US" dirty="0"/>
              <a:t>소스 보기 </a:t>
            </a:r>
            <a:endParaRPr lang="ko-KR" altLang="en-US" dirty="0">
              <a:solidFill>
                <a:schemeClr val="tx1">
                  <a:lumMod val="50000"/>
                  <a:lumOff val="50000"/>
                </a:schemeClr>
              </a:solidFill>
            </a:endParaRPr>
          </a:p>
        </p:txBody>
      </p:sp>
      <p:pic>
        <p:nvPicPr>
          <p:cNvPr id="5" name="그림 4"/>
          <p:cNvPicPr>
            <a:picLocks noChangeAspect="1"/>
          </p:cNvPicPr>
          <p:nvPr/>
        </p:nvPicPr>
        <p:blipFill>
          <a:blip r:embed="rId3"/>
          <a:stretch>
            <a:fillRect/>
          </a:stretch>
        </p:blipFill>
        <p:spPr>
          <a:xfrm>
            <a:off x="817828" y="2875362"/>
            <a:ext cx="2876190" cy="2380952"/>
          </a:xfrm>
          <a:prstGeom prst="rect">
            <a:avLst/>
          </a:prstGeom>
        </p:spPr>
      </p:pic>
      <p:pic>
        <p:nvPicPr>
          <p:cNvPr id="4" name="그림 3"/>
          <p:cNvPicPr>
            <a:picLocks noChangeAspect="1"/>
          </p:cNvPicPr>
          <p:nvPr/>
        </p:nvPicPr>
        <p:blipFill>
          <a:blip r:embed="rId4"/>
          <a:stretch>
            <a:fillRect/>
          </a:stretch>
        </p:blipFill>
        <p:spPr>
          <a:xfrm>
            <a:off x="2793089" y="2132856"/>
            <a:ext cx="6242961" cy="4101215"/>
          </a:xfrm>
          <a:prstGeom prst="rect">
            <a:avLst/>
          </a:prstGeom>
          <a:ln>
            <a:solidFill>
              <a:schemeClr val="tx1">
                <a:lumMod val="50000"/>
                <a:lumOff val="50000"/>
              </a:schemeClr>
            </a:solidFill>
          </a:ln>
        </p:spPr>
      </p:pic>
      <p:sp>
        <p:nvSpPr>
          <p:cNvPr id="9" name="직사각형 8">
            <a:extLst>
              <a:ext uri="{FF2B5EF4-FFF2-40B4-BE49-F238E27FC236}">
                <a16:creationId xmlns:a16="http://schemas.microsoft.com/office/drawing/2014/main" id="{A06DA0E3-BCD4-487E-B61A-BBCDED9DB762}"/>
              </a:ext>
            </a:extLst>
          </p:cNvPr>
          <p:cNvSpPr/>
          <p:nvPr/>
        </p:nvSpPr>
        <p:spPr>
          <a:xfrm>
            <a:off x="3347864" y="4789648"/>
            <a:ext cx="3888432" cy="9436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792680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9A09144D-7EA5-416C-A1B5-72C02A824068}"/>
              </a:ext>
            </a:extLst>
          </p:cNvPr>
          <p:cNvPicPr>
            <a:picLocks noChangeAspect="1"/>
          </p:cNvPicPr>
          <p:nvPr/>
        </p:nvPicPr>
        <p:blipFill>
          <a:blip r:embed="rId2"/>
          <a:stretch>
            <a:fillRect/>
          </a:stretch>
        </p:blipFill>
        <p:spPr>
          <a:xfrm>
            <a:off x="190335" y="1540630"/>
            <a:ext cx="3973746" cy="3829537"/>
          </a:xfrm>
          <a:prstGeom prst="rect">
            <a:avLst/>
          </a:prstGeom>
        </p:spPr>
      </p:pic>
      <p:sp>
        <p:nvSpPr>
          <p:cNvPr id="14" name="타원 13"/>
          <p:cNvSpPr/>
          <p:nvPr/>
        </p:nvSpPr>
        <p:spPr>
          <a:xfrm>
            <a:off x="4572000" y="2420888"/>
            <a:ext cx="3672408" cy="1681445"/>
          </a:xfrm>
          <a:prstGeom prst="ellipse">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6" name="제목 5"/>
          <p:cNvSpPr>
            <a:spLocks noGrp="1"/>
          </p:cNvSpPr>
          <p:nvPr>
            <p:ph type="title"/>
          </p:nvPr>
        </p:nvSpPr>
        <p:spPr/>
        <p:txBody>
          <a:bodyPr/>
          <a:lstStyle/>
          <a:p>
            <a:r>
              <a:rPr lang="en-US" altLang="ko-KR" dirty="0"/>
              <a:t>[</a:t>
            </a:r>
            <a:r>
              <a:rPr lang="ko-KR" altLang="en-US" dirty="0"/>
              <a:t>실습</a:t>
            </a:r>
            <a:r>
              <a:rPr lang="en-US" altLang="ko-KR" dirty="0"/>
              <a:t>1] ASP.NET </a:t>
            </a:r>
            <a:r>
              <a:rPr lang="ko-KR" altLang="en-US" dirty="0"/>
              <a:t>맛보기 </a:t>
            </a:r>
            <a:r>
              <a:rPr lang="en-US" altLang="ko-KR" dirty="0"/>
              <a:t>- 25</a:t>
            </a:r>
            <a:endParaRPr lang="ko-KR" altLang="en-US" dirty="0"/>
          </a:p>
        </p:txBody>
      </p:sp>
      <p:sp>
        <p:nvSpPr>
          <p:cNvPr id="5" name="TextBox 4"/>
          <p:cNvSpPr txBox="1"/>
          <p:nvPr/>
        </p:nvSpPr>
        <p:spPr>
          <a:xfrm>
            <a:off x="4743521" y="2802414"/>
            <a:ext cx="3413114" cy="400110"/>
          </a:xfrm>
          <a:prstGeom prst="rect">
            <a:avLst/>
          </a:prstGeom>
          <a:noFill/>
          <a:ln w="3175">
            <a:noFill/>
          </a:ln>
        </p:spPr>
        <p:txBody>
          <a:bodyPr wrap="none" rtlCol="0">
            <a:spAutoFit/>
          </a:bodyPr>
          <a:lstStyle/>
          <a:p>
            <a:r>
              <a:rPr lang="ko-KR" altLang="en-US" sz="2000" b="1" dirty="0">
                <a:latin typeface="맑은 고딕" panose="020B0503020000020004" pitchFamily="50" charset="-127"/>
                <a:ea typeface="맑은 고딕" panose="020B0503020000020004" pitchFamily="50" charset="-127"/>
              </a:rPr>
              <a:t>디자인 파일 </a:t>
            </a:r>
            <a:r>
              <a:rPr lang="en-US" altLang="ko-KR" sz="2000" b="1" dirty="0">
                <a:latin typeface="맑은 고딕" panose="020B0503020000020004" pitchFamily="50" charset="-127"/>
                <a:ea typeface="맑은 고딕" panose="020B0503020000020004" pitchFamily="50" charset="-127"/>
              </a:rPr>
              <a:t>(</a:t>
            </a:r>
            <a:r>
              <a:rPr lang="en-US" altLang="ko-KR" sz="2000" b="1" dirty="0">
                <a:solidFill>
                  <a:srgbClr val="0000FF"/>
                </a:solidFill>
                <a:latin typeface="맑은 고딕" panose="020B0503020000020004" pitchFamily="50" charset="-127"/>
                <a:ea typeface="맑은 고딕" panose="020B0503020000020004" pitchFamily="50" charset="-127"/>
              </a:rPr>
              <a:t>HTML</a:t>
            </a:r>
            <a:r>
              <a:rPr lang="ko-KR" altLang="en-US" sz="2000" b="1" dirty="0">
                <a:latin typeface="맑은 고딕" panose="020B0503020000020004" pitchFamily="50" charset="-127"/>
                <a:ea typeface="맑은 고딕" panose="020B0503020000020004" pitchFamily="50" charset="-127"/>
              </a:rPr>
              <a:t>과</a:t>
            </a:r>
            <a:r>
              <a:rPr lang="en-US" altLang="ko-KR" sz="2000" b="1" dirty="0">
                <a:latin typeface="맑은 고딕" panose="020B0503020000020004" pitchFamily="50" charset="-127"/>
                <a:ea typeface="맑은 고딕" panose="020B0503020000020004" pitchFamily="50" charset="-127"/>
              </a:rPr>
              <a:t> </a:t>
            </a:r>
            <a:r>
              <a:rPr lang="ko-KR" altLang="en-US" sz="2000" b="1" dirty="0">
                <a:latin typeface="맑은 고딕" panose="020B0503020000020004" pitchFamily="50" charset="-127"/>
                <a:ea typeface="맑은 고딕" panose="020B0503020000020004" pitchFamily="50" charset="-127"/>
              </a:rPr>
              <a:t>유사</a:t>
            </a:r>
            <a:r>
              <a:rPr lang="en-US" altLang="ko-KR" sz="2000" b="1" dirty="0">
                <a:latin typeface="맑은 고딕" panose="020B0503020000020004" pitchFamily="50" charset="-127"/>
                <a:ea typeface="맑은 고딕" panose="020B0503020000020004" pitchFamily="50" charset="-127"/>
              </a:rPr>
              <a:t>)</a:t>
            </a:r>
            <a:endParaRPr lang="ko-KR" altLang="en-US" sz="2000" b="1" dirty="0">
              <a:latin typeface="맑은 고딕" panose="020B0503020000020004" pitchFamily="50" charset="-127"/>
              <a:ea typeface="맑은 고딕" panose="020B0503020000020004" pitchFamily="50" charset="-127"/>
            </a:endParaRPr>
          </a:p>
        </p:txBody>
      </p:sp>
      <p:sp>
        <p:nvSpPr>
          <p:cNvPr id="10" name="TextBox 9"/>
          <p:cNvSpPr txBox="1"/>
          <p:nvPr/>
        </p:nvSpPr>
        <p:spPr>
          <a:xfrm>
            <a:off x="4738318" y="3254341"/>
            <a:ext cx="3366627" cy="400110"/>
          </a:xfrm>
          <a:prstGeom prst="rect">
            <a:avLst/>
          </a:prstGeom>
          <a:noFill/>
          <a:ln w="3175">
            <a:noFill/>
          </a:ln>
        </p:spPr>
        <p:txBody>
          <a:bodyPr wrap="none" rtlCol="0">
            <a:spAutoFit/>
          </a:bodyPr>
          <a:lstStyle/>
          <a:p>
            <a:r>
              <a:rPr lang="ko-KR" altLang="en-US" sz="2000" b="1" dirty="0">
                <a:latin typeface="맑은 고딕" panose="020B0503020000020004" pitchFamily="50" charset="-127"/>
                <a:ea typeface="맑은 고딕" panose="020B0503020000020004" pitchFamily="50" charset="-127"/>
              </a:rPr>
              <a:t>프로그래밍</a:t>
            </a:r>
            <a:r>
              <a:rPr lang="en-US" altLang="ko-KR" sz="2000" b="1" dirty="0">
                <a:latin typeface="맑은 고딕" panose="020B0503020000020004" pitchFamily="50" charset="-127"/>
                <a:ea typeface="맑은 고딕" panose="020B0503020000020004" pitchFamily="50" charset="-127"/>
              </a:rPr>
              <a:t> </a:t>
            </a:r>
            <a:r>
              <a:rPr lang="ko-KR" altLang="en-US" sz="2000" b="1" dirty="0">
                <a:latin typeface="맑은 고딕" panose="020B0503020000020004" pitchFamily="50" charset="-127"/>
                <a:ea typeface="맑은 고딕" panose="020B0503020000020004" pitchFamily="50" charset="-127"/>
              </a:rPr>
              <a:t>소스 파일 </a:t>
            </a:r>
            <a:r>
              <a:rPr lang="en-US" altLang="ko-KR" sz="2000" b="1" dirty="0">
                <a:latin typeface="맑은 고딕" panose="020B0503020000020004" pitchFamily="50" charset="-127"/>
                <a:ea typeface="맑은 고딕" panose="020B0503020000020004" pitchFamily="50" charset="-127"/>
              </a:rPr>
              <a:t>(</a:t>
            </a:r>
            <a:r>
              <a:rPr lang="en-US" altLang="ko-KR" sz="2000" b="1" dirty="0">
                <a:solidFill>
                  <a:srgbClr val="0000FF"/>
                </a:solidFill>
                <a:latin typeface="맑은 고딕" panose="020B0503020000020004" pitchFamily="50" charset="-127"/>
                <a:ea typeface="맑은 고딕" panose="020B0503020000020004" pitchFamily="50" charset="-127"/>
              </a:rPr>
              <a:t>C#</a:t>
            </a:r>
            <a:r>
              <a:rPr lang="en-US" altLang="ko-KR" sz="2000" b="1" dirty="0">
                <a:latin typeface="맑은 고딕" panose="020B0503020000020004" pitchFamily="50" charset="-127"/>
                <a:ea typeface="맑은 고딕" panose="020B0503020000020004" pitchFamily="50" charset="-127"/>
              </a:rPr>
              <a:t>)</a:t>
            </a:r>
            <a:endParaRPr lang="ko-KR" altLang="en-US" sz="2000" b="1" dirty="0">
              <a:latin typeface="맑은 고딕" panose="020B0503020000020004" pitchFamily="50" charset="-127"/>
              <a:ea typeface="맑은 고딕" panose="020B0503020000020004" pitchFamily="50" charset="-127"/>
            </a:endParaRPr>
          </a:p>
        </p:txBody>
      </p:sp>
      <p:cxnSp>
        <p:nvCxnSpPr>
          <p:cNvPr id="11" name="직선 화살표 연결선 10"/>
          <p:cNvCxnSpPr>
            <a:cxnSpLocks/>
            <a:endCxn id="5" idx="1"/>
          </p:cNvCxnSpPr>
          <p:nvPr/>
        </p:nvCxnSpPr>
        <p:spPr>
          <a:xfrm flipV="1">
            <a:off x="2483768" y="3002469"/>
            <a:ext cx="2259753" cy="45192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cxnSpLocks/>
            <a:endCxn id="10" idx="1"/>
          </p:cNvCxnSpPr>
          <p:nvPr/>
        </p:nvCxnSpPr>
        <p:spPr>
          <a:xfrm flipV="1">
            <a:off x="2987824" y="3454396"/>
            <a:ext cx="1750494" cy="3815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5292080" y="4581128"/>
            <a:ext cx="3600401" cy="1512168"/>
          </a:xfrm>
          <a:prstGeom prst="rect">
            <a:avLst/>
          </a:prstGeom>
          <a:solidFill>
            <a:schemeClr val="accent6">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2000" b="1" dirty="0">
                <a:solidFill>
                  <a:srgbClr val="FFC000"/>
                </a:solidFill>
                <a:latin typeface="맑은 고딕" panose="020B0503020000020004" pitchFamily="50" charset="-127"/>
                <a:ea typeface="맑은 고딕" panose="020B0503020000020004" pitchFamily="50" charset="-127"/>
              </a:rPr>
              <a:t>Code</a:t>
            </a:r>
            <a:r>
              <a:rPr lang="ko-KR" altLang="en-US" sz="2000" b="1" dirty="0">
                <a:solidFill>
                  <a:srgbClr val="FFC000"/>
                </a:solidFill>
                <a:latin typeface="맑은 고딕" panose="020B0503020000020004" pitchFamily="50" charset="-127"/>
                <a:ea typeface="맑은 고딕" panose="020B0503020000020004" pitchFamily="50" charset="-127"/>
              </a:rPr>
              <a:t> </a:t>
            </a:r>
            <a:r>
              <a:rPr lang="en-US" altLang="ko-KR" sz="2000" b="1" dirty="0">
                <a:solidFill>
                  <a:srgbClr val="FFC000"/>
                </a:solidFill>
                <a:latin typeface="맑은 고딕" panose="020B0503020000020004" pitchFamily="50" charset="-127"/>
                <a:ea typeface="맑은 고딕" panose="020B0503020000020004" pitchFamily="50" charset="-127"/>
              </a:rPr>
              <a:t>Behind</a:t>
            </a:r>
          </a:p>
          <a:p>
            <a:pPr marL="342900" indent="-342900">
              <a:lnSpc>
                <a:spcPct val="150000"/>
              </a:lnSpc>
              <a:buFont typeface="Wingdings" panose="05000000000000000000" pitchFamily="2" charset="2"/>
              <a:buChar char="à"/>
            </a:pPr>
            <a:r>
              <a:rPr lang="ko-KR" altLang="en-US" sz="2000" b="1" dirty="0">
                <a:latin typeface="맑은 고딕" panose="020B0503020000020004" pitchFamily="50" charset="-127"/>
                <a:ea typeface="맑은 고딕" panose="020B0503020000020004" pitchFamily="50" charset="-127"/>
                <a:sym typeface="Wingdings" pitchFamily="2" charset="2"/>
              </a:rPr>
              <a:t>디자인과</a:t>
            </a:r>
            <a:r>
              <a:rPr lang="en-US" altLang="ko-KR" sz="2000" b="1" dirty="0">
                <a:latin typeface="맑은 고딕" panose="020B0503020000020004" pitchFamily="50" charset="-127"/>
                <a:ea typeface="맑은 고딕" panose="020B0503020000020004" pitchFamily="50" charset="-127"/>
                <a:sym typeface="Wingdings" pitchFamily="2" charset="2"/>
              </a:rPr>
              <a:t> </a:t>
            </a:r>
            <a:r>
              <a:rPr lang="ko-KR" altLang="en-US" sz="2000" b="1" dirty="0">
                <a:latin typeface="맑은 고딕" panose="020B0503020000020004" pitchFamily="50" charset="-127"/>
                <a:ea typeface="맑은 고딕" panose="020B0503020000020004" pitchFamily="50" charset="-127"/>
                <a:sym typeface="Wingdings" pitchFamily="2" charset="2"/>
              </a:rPr>
              <a:t>소스의 분리</a:t>
            </a:r>
            <a:endParaRPr lang="en-US" altLang="ko-KR" sz="2000" b="1" dirty="0">
              <a:latin typeface="맑은 고딕" panose="020B0503020000020004" pitchFamily="50" charset="-127"/>
              <a:ea typeface="맑은 고딕" panose="020B0503020000020004" pitchFamily="50" charset="-127"/>
              <a:sym typeface="Wingdings" pitchFamily="2" charset="2"/>
            </a:endParaRPr>
          </a:p>
          <a:p>
            <a:pPr>
              <a:lnSpc>
                <a:spcPct val="150000"/>
              </a:lnSpc>
            </a:pPr>
            <a:r>
              <a:rPr lang="en-US" altLang="ko-KR" sz="2000" b="1" dirty="0">
                <a:latin typeface="맑은 고딕" panose="020B0503020000020004" pitchFamily="50" charset="-127"/>
                <a:ea typeface="맑은 고딕" panose="020B0503020000020004" pitchFamily="50" charset="-127"/>
                <a:sym typeface="Wingdings" pitchFamily="2" charset="2"/>
              </a:rPr>
              <a:t> </a:t>
            </a:r>
            <a:r>
              <a:rPr lang="en-US" altLang="ko-KR" sz="2000" b="1" dirty="0">
                <a:solidFill>
                  <a:srgbClr val="FF0000"/>
                </a:solidFill>
                <a:latin typeface="맑은 고딕" panose="020B0503020000020004" pitchFamily="50" charset="-127"/>
                <a:ea typeface="맑은 고딕" panose="020B0503020000020004" pitchFamily="50" charset="-127"/>
                <a:sym typeface="Wingdings" pitchFamily="2" charset="2"/>
              </a:rPr>
              <a:t>ASP.NET with C#</a:t>
            </a:r>
            <a:endParaRPr lang="ko-KR" altLang="en-US" sz="2000" b="1" dirty="0">
              <a:solidFill>
                <a:srgbClr val="FF0000"/>
              </a:solidFill>
              <a:latin typeface="맑은 고딕" panose="020B0503020000020004" pitchFamily="50" charset="-127"/>
              <a:ea typeface="맑은 고딕" panose="020B0503020000020004" pitchFamily="50" charset="-127"/>
            </a:endParaRPr>
          </a:p>
        </p:txBody>
      </p:sp>
      <p:cxnSp>
        <p:nvCxnSpPr>
          <p:cNvPr id="17" name="꺾인 연결선 16"/>
          <p:cNvCxnSpPr>
            <a:stCxn id="14" idx="4"/>
            <a:endCxn id="15" idx="1"/>
          </p:cNvCxnSpPr>
          <p:nvPr/>
        </p:nvCxnSpPr>
        <p:spPr>
          <a:xfrm rot="5400000">
            <a:off x="5232703" y="4161710"/>
            <a:ext cx="1234879" cy="1116124"/>
          </a:xfrm>
          <a:prstGeom prst="bentConnector4">
            <a:avLst>
              <a:gd name="adj1" fmla="val 19386"/>
              <a:gd name="adj2" fmla="val 120482"/>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697184"/>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AD2DE79-A9D6-4254-950E-84CFD1421E5C}"/>
              </a:ext>
            </a:extLst>
          </p:cNvPr>
          <p:cNvPicPr>
            <a:picLocks noChangeAspect="1"/>
          </p:cNvPicPr>
          <p:nvPr/>
        </p:nvPicPr>
        <p:blipFill>
          <a:blip r:embed="rId2"/>
          <a:stretch>
            <a:fillRect/>
          </a:stretch>
        </p:blipFill>
        <p:spPr>
          <a:xfrm>
            <a:off x="666750" y="1916832"/>
            <a:ext cx="7810500" cy="4543425"/>
          </a:xfrm>
          <a:prstGeom prst="rect">
            <a:avLst/>
          </a:prstGeom>
        </p:spPr>
      </p:pic>
      <p:sp>
        <p:nvSpPr>
          <p:cNvPr id="6" name="제목 5"/>
          <p:cNvSpPr>
            <a:spLocks noGrp="1"/>
          </p:cNvSpPr>
          <p:nvPr>
            <p:ph type="title"/>
          </p:nvPr>
        </p:nvSpPr>
        <p:spPr/>
        <p:txBody>
          <a:bodyPr/>
          <a:lstStyle/>
          <a:p>
            <a:r>
              <a:rPr lang="en-US" altLang="ko-KR" sz="3200" dirty="0"/>
              <a:t>[</a:t>
            </a:r>
            <a:r>
              <a:rPr lang="ko-KR" altLang="en-US" sz="3200" dirty="0"/>
              <a:t>실습</a:t>
            </a:r>
            <a:r>
              <a:rPr lang="en-US" altLang="ko-KR" sz="3200" dirty="0"/>
              <a:t>2] </a:t>
            </a:r>
            <a:r>
              <a:rPr lang="ko-KR" altLang="en-US" sz="3200" dirty="0"/>
              <a:t>코드와 디자인을 하나의 파일로 지정</a:t>
            </a:r>
            <a:endParaRPr lang="ko-KR" altLang="en-US" sz="3200" dirty="0">
              <a:solidFill>
                <a:srgbClr val="C00000"/>
              </a:solidFill>
            </a:endParaRPr>
          </a:p>
        </p:txBody>
      </p:sp>
      <p:sp>
        <p:nvSpPr>
          <p:cNvPr id="3" name="내용 개체 틀 2"/>
          <p:cNvSpPr>
            <a:spLocks noGrp="1"/>
          </p:cNvSpPr>
          <p:nvPr>
            <p:ph idx="1"/>
          </p:nvPr>
        </p:nvSpPr>
        <p:spPr/>
        <p:txBody>
          <a:bodyPr/>
          <a:lstStyle/>
          <a:p>
            <a:pPr>
              <a:lnSpc>
                <a:spcPct val="114000"/>
              </a:lnSpc>
            </a:pPr>
            <a:r>
              <a:rPr lang="ko-KR" altLang="en-US" dirty="0"/>
              <a:t>새 페이지 추가</a:t>
            </a:r>
            <a:endParaRPr lang="en-US" altLang="ko-KR" dirty="0"/>
          </a:p>
          <a:p>
            <a:pPr lvl="1">
              <a:lnSpc>
                <a:spcPct val="114000"/>
              </a:lnSpc>
            </a:pPr>
            <a:r>
              <a:rPr lang="en-US" altLang="ko-KR" dirty="0"/>
              <a:t>[</a:t>
            </a:r>
            <a:r>
              <a:rPr lang="ko-KR" altLang="en-US" dirty="0"/>
              <a:t>솔루션탐색기</a:t>
            </a:r>
            <a:r>
              <a:rPr lang="en-US" altLang="ko-KR" dirty="0"/>
              <a:t>]-[</a:t>
            </a:r>
            <a:r>
              <a:rPr lang="ko-KR" altLang="en-US" dirty="0"/>
              <a:t>오른 마우스</a:t>
            </a:r>
            <a:r>
              <a:rPr lang="en-US" altLang="ko-KR" dirty="0"/>
              <a:t>]-[</a:t>
            </a:r>
            <a:r>
              <a:rPr lang="ko-KR" altLang="en-US" dirty="0"/>
              <a:t>새 항목 추가</a:t>
            </a:r>
            <a:r>
              <a:rPr lang="en-US" altLang="ko-KR" dirty="0"/>
              <a:t>]</a:t>
            </a:r>
            <a:endParaRPr lang="ko-KR" altLang="en-US" dirty="0"/>
          </a:p>
        </p:txBody>
      </p:sp>
      <p:sp>
        <p:nvSpPr>
          <p:cNvPr id="16" name="직사각형 15"/>
          <p:cNvSpPr/>
          <p:nvPr/>
        </p:nvSpPr>
        <p:spPr>
          <a:xfrm>
            <a:off x="1835696" y="5683683"/>
            <a:ext cx="797047" cy="3202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직사각형 17"/>
          <p:cNvSpPr/>
          <p:nvPr/>
        </p:nvSpPr>
        <p:spPr>
          <a:xfrm>
            <a:off x="5575156" y="5722234"/>
            <a:ext cx="1872206" cy="24316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extLst>
      <p:ext uri="{BB962C8B-B14F-4D97-AF65-F5344CB8AC3E}">
        <p14:creationId xmlns:p14="http://schemas.microsoft.com/office/powerpoint/2010/main" val="319330816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5655207-29FE-432F-986E-95ED79FBAFF3}"/>
              </a:ext>
            </a:extLst>
          </p:cNvPr>
          <p:cNvPicPr>
            <a:picLocks noChangeAspect="1"/>
          </p:cNvPicPr>
          <p:nvPr/>
        </p:nvPicPr>
        <p:blipFill>
          <a:blip r:embed="rId2"/>
          <a:stretch>
            <a:fillRect/>
          </a:stretch>
        </p:blipFill>
        <p:spPr>
          <a:xfrm>
            <a:off x="827583" y="3429000"/>
            <a:ext cx="6173049" cy="2952328"/>
          </a:xfrm>
          <a:prstGeom prst="rect">
            <a:avLst/>
          </a:prstGeom>
        </p:spPr>
      </p:pic>
      <p:sp>
        <p:nvSpPr>
          <p:cNvPr id="6" name="제목 5"/>
          <p:cNvSpPr>
            <a:spLocks noGrp="1"/>
          </p:cNvSpPr>
          <p:nvPr>
            <p:ph type="title"/>
          </p:nvPr>
        </p:nvSpPr>
        <p:spPr/>
        <p:txBody>
          <a:bodyPr/>
          <a:lstStyle/>
          <a:p>
            <a:r>
              <a:rPr lang="en-US" altLang="ko-KR" sz="2800" dirty="0"/>
              <a:t>[</a:t>
            </a:r>
            <a:r>
              <a:rPr lang="ko-KR" altLang="en-US" sz="2800" dirty="0"/>
              <a:t>실습</a:t>
            </a:r>
            <a:r>
              <a:rPr lang="en-US" altLang="ko-KR" sz="2800" dirty="0"/>
              <a:t>2] </a:t>
            </a:r>
            <a:r>
              <a:rPr lang="ko-KR" altLang="en-US" sz="2800" dirty="0"/>
              <a:t>코드와 디자인을 하나의 파일로 지정 </a:t>
            </a:r>
            <a:r>
              <a:rPr lang="en-US" altLang="ko-KR" sz="2800" dirty="0"/>
              <a:t>: </a:t>
            </a:r>
            <a:r>
              <a:rPr lang="ko-KR" altLang="en-US" sz="2800" dirty="0"/>
              <a:t>디자인</a:t>
            </a:r>
          </a:p>
        </p:txBody>
      </p:sp>
      <p:sp>
        <p:nvSpPr>
          <p:cNvPr id="3" name="내용 개체 틀 2"/>
          <p:cNvSpPr>
            <a:spLocks noGrp="1"/>
          </p:cNvSpPr>
          <p:nvPr>
            <p:ph idx="1"/>
          </p:nvPr>
        </p:nvSpPr>
        <p:spPr/>
        <p:txBody>
          <a:bodyPr/>
          <a:lstStyle/>
          <a:p>
            <a:r>
              <a:rPr lang="ko-KR" altLang="en-US" dirty="0"/>
              <a:t>컨트롤 추가 및 속성 지정</a:t>
            </a:r>
            <a:endParaRPr lang="en-US" altLang="ko-KR" dirty="0"/>
          </a:p>
          <a:p>
            <a:pPr lvl="1"/>
            <a:r>
              <a:rPr lang="en-US" altLang="ko-KR" dirty="0">
                <a:sym typeface="Wingdings" pitchFamily="2" charset="2"/>
              </a:rPr>
              <a:t>Button1 : Text</a:t>
            </a:r>
            <a:r>
              <a:rPr lang="ko-KR" altLang="en-US" dirty="0">
                <a:sym typeface="Wingdings" pitchFamily="2" charset="2"/>
              </a:rPr>
              <a:t>클릭</a:t>
            </a:r>
            <a:endParaRPr lang="en-US" altLang="ko-KR" dirty="0">
              <a:sym typeface="Wingdings" pitchFamily="2" charset="2"/>
            </a:endParaRPr>
          </a:p>
          <a:p>
            <a:pPr lvl="1"/>
            <a:r>
              <a:rPr lang="en-US" altLang="ko-KR" dirty="0"/>
              <a:t>Label1 : Width</a:t>
            </a:r>
            <a:r>
              <a:rPr lang="en-US" altLang="ko-KR" dirty="0">
                <a:sym typeface="Wingdings" pitchFamily="2" charset="2"/>
              </a:rPr>
              <a:t> 400</a:t>
            </a:r>
          </a:p>
          <a:p>
            <a:r>
              <a:rPr lang="ko-KR" altLang="en-US" dirty="0">
                <a:sym typeface="Wingdings" pitchFamily="2" charset="2"/>
              </a:rPr>
              <a:t>이벤트 추가</a:t>
            </a:r>
            <a:endParaRPr lang="en-US" altLang="ko-KR" dirty="0">
              <a:sym typeface="Wingdings" pitchFamily="2" charset="2"/>
            </a:endParaRPr>
          </a:p>
          <a:p>
            <a:pPr lvl="1"/>
            <a:r>
              <a:rPr lang="en-US" altLang="ko-KR" dirty="0">
                <a:sym typeface="Wingdings" pitchFamily="2" charset="2"/>
              </a:rPr>
              <a:t>Button1_Click()</a:t>
            </a:r>
          </a:p>
        </p:txBody>
      </p:sp>
      <p:pic>
        <p:nvPicPr>
          <p:cNvPr id="7" name="Picture 11" descr="Mouse-L2">
            <a:extLst>
              <a:ext uri="{FF2B5EF4-FFF2-40B4-BE49-F238E27FC236}">
                <a16:creationId xmlns:a16="http://schemas.microsoft.com/office/drawing/2014/main" id="{39DE381B-E3E8-4ADD-B666-96ECFB6FC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365104"/>
            <a:ext cx="124777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55DDE2B9-5D6B-4E6C-AC92-0A07D5A83927}"/>
              </a:ext>
            </a:extLst>
          </p:cNvPr>
          <p:cNvSpPr txBox="1"/>
          <p:nvPr/>
        </p:nvSpPr>
        <p:spPr>
          <a:xfrm>
            <a:off x="1510322" y="4730992"/>
            <a:ext cx="780983" cy="400110"/>
          </a:xfrm>
          <a:prstGeom prst="rect">
            <a:avLst/>
          </a:prstGeom>
          <a:noFill/>
        </p:spPr>
        <p:txBody>
          <a:bodyPr wrap="none" rtlCol="0">
            <a:spAutoFit/>
          </a:bodyPr>
          <a:lstStyle/>
          <a:p>
            <a:r>
              <a:rPr lang="ko-KR" altLang="en-US" sz="2000" b="1" i="1" dirty="0" err="1">
                <a:solidFill>
                  <a:srgbClr val="0000FF"/>
                </a:solidFill>
                <a:latin typeface="맑은 고딕" pitchFamily="50" charset="-127"/>
                <a:ea typeface="맑은 고딕" pitchFamily="50" charset="-127"/>
              </a:rPr>
              <a:t>따당</a:t>
            </a:r>
            <a:r>
              <a:rPr lang="en-US" altLang="ko-KR" sz="2000" b="1" i="1" dirty="0">
                <a:solidFill>
                  <a:srgbClr val="0000FF"/>
                </a:solidFill>
                <a:latin typeface="맑은 고딕" pitchFamily="50" charset="-127"/>
                <a:ea typeface="맑은 고딕" pitchFamily="50" charset="-127"/>
              </a:rPr>
              <a:t>!</a:t>
            </a:r>
            <a:endParaRPr lang="ko-KR" altLang="en-US" sz="2000" b="1" i="1" dirty="0">
              <a:solidFill>
                <a:srgbClr val="0000FF"/>
              </a:solidFill>
              <a:latin typeface="맑은 고딕" pitchFamily="50" charset="-127"/>
              <a:ea typeface="맑은 고딕" pitchFamily="50" charset="-127"/>
            </a:endParaRPr>
          </a:p>
        </p:txBody>
      </p:sp>
    </p:spTree>
    <p:extLst>
      <p:ext uri="{BB962C8B-B14F-4D97-AF65-F5344CB8AC3E}">
        <p14:creationId xmlns:p14="http://schemas.microsoft.com/office/powerpoint/2010/main" val="143195148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9F901C5-F497-4113-AAA2-1DE76DD62652}"/>
              </a:ext>
            </a:extLst>
          </p:cNvPr>
          <p:cNvPicPr>
            <a:picLocks noChangeAspect="1"/>
          </p:cNvPicPr>
          <p:nvPr/>
        </p:nvPicPr>
        <p:blipFill>
          <a:blip r:embed="rId2"/>
          <a:stretch>
            <a:fillRect/>
          </a:stretch>
        </p:blipFill>
        <p:spPr>
          <a:xfrm>
            <a:off x="1285058" y="1022945"/>
            <a:ext cx="6539467" cy="5835055"/>
          </a:xfrm>
          <a:prstGeom prst="rect">
            <a:avLst/>
          </a:prstGeom>
        </p:spPr>
      </p:pic>
      <p:sp>
        <p:nvSpPr>
          <p:cNvPr id="6" name="제목 5"/>
          <p:cNvSpPr>
            <a:spLocks noGrp="1"/>
          </p:cNvSpPr>
          <p:nvPr>
            <p:ph type="title"/>
          </p:nvPr>
        </p:nvSpPr>
        <p:spPr/>
        <p:txBody>
          <a:bodyPr/>
          <a:lstStyle/>
          <a:p>
            <a:r>
              <a:rPr lang="en-US" altLang="ko-KR" sz="2800" dirty="0"/>
              <a:t>[</a:t>
            </a:r>
            <a:r>
              <a:rPr lang="ko-KR" altLang="en-US" sz="2800" dirty="0"/>
              <a:t>실습</a:t>
            </a:r>
            <a:r>
              <a:rPr lang="en-US" altLang="ko-KR" sz="2800" dirty="0"/>
              <a:t>2] </a:t>
            </a:r>
            <a:r>
              <a:rPr lang="ko-KR" altLang="en-US" sz="2800" dirty="0"/>
              <a:t>코드와 디자인을 하나의 파일로 지정 </a:t>
            </a:r>
            <a:r>
              <a:rPr lang="en-US" altLang="ko-KR" sz="2800" dirty="0"/>
              <a:t>: </a:t>
            </a:r>
            <a:r>
              <a:rPr lang="ko-KR" altLang="en-US" sz="2800" dirty="0"/>
              <a:t>소스</a:t>
            </a:r>
          </a:p>
        </p:txBody>
      </p:sp>
      <p:sp>
        <p:nvSpPr>
          <p:cNvPr id="8" name="직사각형 7"/>
          <p:cNvSpPr/>
          <p:nvPr/>
        </p:nvSpPr>
        <p:spPr>
          <a:xfrm>
            <a:off x="2483767" y="2924944"/>
            <a:ext cx="3456385" cy="2880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직사각형 6">
            <a:extLst>
              <a:ext uri="{FF2B5EF4-FFF2-40B4-BE49-F238E27FC236}">
                <a16:creationId xmlns:a16="http://schemas.microsoft.com/office/drawing/2014/main" id="{A1F7A082-E696-4F3E-9CDB-672526489167}"/>
              </a:ext>
            </a:extLst>
          </p:cNvPr>
          <p:cNvSpPr/>
          <p:nvPr/>
        </p:nvSpPr>
        <p:spPr>
          <a:xfrm>
            <a:off x="6443762" y="4797152"/>
            <a:ext cx="2592288" cy="1454412"/>
          </a:xfrm>
          <a:prstGeom prst="rect">
            <a:avLst/>
          </a:prstGeom>
          <a:solidFill>
            <a:srgbClr val="FFC00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b="1" dirty="0">
              <a:solidFill>
                <a:srgbClr val="0000FF"/>
              </a:solidFill>
              <a:latin typeface="맑은 고딕" panose="020B0503020000020004" pitchFamily="50" charset="-127"/>
              <a:ea typeface="맑은 고딕" panose="020B0503020000020004" pitchFamily="50" charset="-127"/>
            </a:endParaRPr>
          </a:p>
          <a:p>
            <a:pPr algn="ctr"/>
            <a:r>
              <a:rPr lang="en-US" altLang="ko-KR" sz="2000" b="1" dirty="0">
                <a:solidFill>
                  <a:srgbClr val="0000FF"/>
                </a:solidFill>
                <a:latin typeface="맑은 고딕" panose="020B0503020000020004" pitchFamily="50" charset="-127"/>
                <a:ea typeface="맑은 고딕" panose="020B0503020000020004" pitchFamily="50" charset="-127"/>
              </a:rPr>
              <a:t>Programmer </a:t>
            </a:r>
            <a:r>
              <a:rPr lang="ko-KR" altLang="en-US" sz="2000" b="1" dirty="0">
                <a:solidFill>
                  <a:srgbClr val="0000FF"/>
                </a:solidFill>
                <a:latin typeface="맑은 고딕" panose="020B0503020000020004" pitchFamily="50" charset="-127"/>
                <a:ea typeface="맑은 고딕" panose="020B0503020000020004" pitchFamily="50" charset="-127"/>
              </a:rPr>
              <a:t>와 </a:t>
            </a:r>
            <a:endParaRPr lang="en-US" altLang="ko-KR" sz="2000" b="1" dirty="0">
              <a:solidFill>
                <a:srgbClr val="0000FF"/>
              </a:solidFill>
              <a:latin typeface="맑은 고딕" panose="020B0503020000020004" pitchFamily="50" charset="-127"/>
              <a:ea typeface="맑은 고딕" panose="020B0503020000020004" pitchFamily="50" charset="-127"/>
            </a:endParaRPr>
          </a:p>
          <a:p>
            <a:pPr algn="ctr"/>
            <a:r>
              <a:rPr lang="en-US" altLang="ko-KR" sz="2000" b="1" dirty="0">
                <a:solidFill>
                  <a:srgbClr val="0000FF"/>
                </a:solidFill>
                <a:latin typeface="맑은 고딕" panose="020B0503020000020004" pitchFamily="50" charset="-127"/>
                <a:ea typeface="맑은 고딕" panose="020B0503020000020004" pitchFamily="50" charset="-127"/>
              </a:rPr>
              <a:t>Designer </a:t>
            </a:r>
            <a:r>
              <a:rPr lang="ko-KR" altLang="en-US" sz="2000" b="1" dirty="0">
                <a:solidFill>
                  <a:srgbClr val="0000FF"/>
                </a:solidFill>
                <a:latin typeface="맑은 고딕" panose="020B0503020000020004" pitchFamily="50" charset="-127"/>
                <a:ea typeface="맑은 고딕" panose="020B0503020000020004" pitchFamily="50" charset="-127"/>
              </a:rPr>
              <a:t>가 </a:t>
            </a:r>
            <a:endParaRPr lang="en-US" altLang="ko-KR" sz="2000" b="1" dirty="0">
              <a:solidFill>
                <a:srgbClr val="0000FF"/>
              </a:solidFill>
              <a:latin typeface="맑은 고딕" panose="020B0503020000020004" pitchFamily="50" charset="-127"/>
              <a:ea typeface="맑은 고딕" panose="020B0503020000020004" pitchFamily="50" charset="-127"/>
            </a:endParaRPr>
          </a:p>
          <a:p>
            <a:pPr algn="ctr"/>
            <a:r>
              <a:rPr lang="ko-KR" altLang="en-US" sz="2000" b="1" dirty="0">
                <a:solidFill>
                  <a:srgbClr val="0000FF"/>
                </a:solidFill>
                <a:latin typeface="맑은 고딕" panose="020B0503020000020004" pitchFamily="50" charset="-127"/>
                <a:ea typeface="맑은 고딕" panose="020B0503020000020004" pitchFamily="50" charset="-127"/>
              </a:rPr>
              <a:t>하나의 파일로 작업</a:t>
            </a:r>
            <a:endParaRPr lang="en-US" altLang="ko-KR" sz="2000" b="1" dirty="0">
              <a:solidFill>
                <a:srgbClr val="0000FF"/>
              </a:solidFill>
              <a:latin typeface="맑은 고딕" panose="020B0503020000020004" pitchFamily="50" charset="-127"/>
              <a:ea typeface="맑은 고딕" panose="020B0503020000020004" pitchFamily="50" charset="-127"/>
            </a:endParaRPr>
          </a:p>
          <a:p>
            <a:pPr algn="ctr"/>
            <a:endParaRPr lang="ko-KR" altLang="en-US" sz="2000" b="1" dirty="0">
              <a:solidFill>
                <a:srgbClr val="0000FF"/>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1891723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B9516D-8B80-7D29-1A99-A5DC181C72B0}"/>
              </a:ext>
            </a:extLst>
          </p:cNvPr>
          <p:cNvSpPr>
            <a:spLocks noGrp="1"/>
          </p:cNvSpPr>
          <p:nvPr>
            <p:ph type="title"/>
          </p:nvPr>
        </p:nvSpPr>
        <p:spPr/>
        <p:txBody>
          <a:bodyPr/>
          <a:lstStyle/>
          <a:p>
            <a:r>
              <a:rPr lang="ko-KR" altLang="en-US" dirty="0"/>
              <a:t>웹 프로그래밍 </a:t>
            </a:r>
            <a:r>
              <a:rPr lang="en-US" altLang="ko-KR" dirty="0"/>
              <a:t>(1)</a:t>
            </a:r>
            <a:endParaRPr lang="ko-KR" altLang="en-US" dirty="0"/>
          </a:p>
        </p:txBody>
      </p:sp>
      <p:sp>
        <p:nvSpPr>
          <p:cNvPr id="3" name="내용 개체 틀 2">
            <a:extLst>
              <a:ext uri="{FF2B5EF4-FFF2-40B4-BE49-F238E27FC236}">
                <a16:creationId xmlns:a16="http://schemas.microsoft.com/office/drawing/2014/main" id="{8CF30775-A50F-A665-26C2-F7BA4B167390}"/>
              </a:ext>
            </a:extLst>
          </p:cNvPr>
          <p:cNvSpPr>
            <a:spLocks noGrp="1"/>
          </p:cNvSpPr>
          <p:nvPr>
            <p:ph idx="1"/>
          </p:nvPr>
        </p:nvSpPr>
        <p:spPr/>
        <p:txBody>
          <a:bodyPr/>
          <a:lstStyle/>
          <a:p>
            <a:r>
              <a:rPr lang="ko-KR" altLang="en-US" dirty="0"/>
              <a:t>일반 </a:t>
            </a:r>
            <a:r>
              <a:rPr lang="en-US" altLang="ko-KR" dirty="0"/>
              <a:t>/ </a:t>
            </a:r>
            <a:r>
              <a:rPr lang="ko-KR" altLang="en-US" dirty="0"/>
              <a:t>네트워크 프로그램의 차이</a:t>
            </a:r>
          </a:p>
        </p:txBody>
      </p:sp>
      <p:pic>
        <p:nvPicPr>
          <p:cNvPr id="6" name="그림 5">
            <a:extLst>
              <a:ext uri="{FF2B5EF4-FFF2-40B4-BE49-F238E27FC236}">
                <a16:creationId xmlns:a16="http://schemas.microsoft.com/office/drawing/2014/main" id="{02A7BA8F-78A1-118E-9F9E-4FBAB1C0357A}"/>
              </a:ext>
            </a:extLst>
          </p:cNvPr>
          <p:cNvPicPr>
            <a:picLocks noChangeAspect="1"/>
          </p:cNvPicPr>
          <p:nvPr/>
        </p:nvPicPr>
        <p:blipFill>
          <a:blip r:embed="rId2"/>
          <a:stretch>
            <a:fillRect/>
          </a:stretch>
        </p:blipFill>
        <p:spPr>
          <a:xfrm>
            <a:off x="4656595" y="1879873"/>
            <a:ext cx="4032450" cy="2464272"/>
          </a:xfrm>
          <a:prstGeom prst="rect">
            <a:avLst/>
          </a:prstGeom>
        </p:spPr>
      </p:pic>
      <p:pic>
        <p:nvPicPr>
          <p:cNvPr id="8" name="그림 7">
            <a:extLst>
              <a:ext uri="{FF2B5EF4-FFF2-40B4-BE49-F238E27FC236}">
                <a16:creationId xmlns:a16="http://schemas.microsoft.com/office/drawing/2014/main" id="{F2D2088A-102B-D258-46B6-0D92D6CCD7B7}"/>
              </a:ext>
            </a:extLst>
          </p:cNvPr>
          <p:cNvPicPr>
            <a:picLocks noChangeAspect="1"/>
          </p:cNvPicPr>
          <p:nvPr/>
        </p:nvPicPr>
        <p:blipFill>
          <a:blip r:embed="rId3"/>
          <a:stretch>
            <a:fillRect/>
          </a:stretch>
        </p:blipFill>
        <p:spPr>
          <a:xfrm>
            <a:off x="539552" y="1844824"/>
            <a:ext cx="3528392" cy="2596093"/>
          </a:xfrm>
          <a:prstGeom prst="rect">
            <a:avLst/>
          </a:prstGeom>
        </p:spPr>
      </p:pic>
      <p:sp>
        <p:nvSpPr>
          <p:cNvPr id="9" name="직사각형 8">
            <a:extLst>
              <a:ext uri="{FF2B5EF4-FFF2-40B4-BE49-F238E27FC236}">
                <a16:creationId xmlns:a16="http://schemas.microsoft.com/office/drawing/2014/main" id="{0B5220ED-2185-AC6F-2598-BCC04E7935C6}"/>
              </a:ext>
            </a:extLst>
          </p:cNvPr>
          <p:cNvSpPr/>
          <p:nvPr/>
        </p:nvSpPr>
        <p:spPr>
          <a:xfrm>
            <a:off x="539552" y="4509120"/>
            <a:ext cx="4032448" cy="1800200"/>
          </a:xfrm>
          <a:prstGeom prst="rect">
            <a:avLst/>
          </a:prstGeom>
          <a:solidFill>
            <a:srgbClr val="FFFFCC"/>
          </a:solid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ko-KR" sz="1800" b="1" dirty="0">
                <a:solidFill>
                  <a:srgbClr val="0070C0"/>
                </a:solidFill>
                <a:latin typeface="맑은 고딕" panose="020B0503020000020004" pitchFamily="50" charset="-127"/>
                <a:ea typeface="맑은 고딕" panose="020B0503020000020004" pitchFamily="50" charset="-127"/>
              </a:rPr>
              <a:t>&lt;Stand</a:t>
            </a:r>
            <a:r>
              <a:rPr lang="ko-KR" altLang="en-US" sz="1800" b="1" dirty="0">
                <a:solidFill>
                  <a:srgbClr val="0070C0"/>
                </a:solidFill>
                <a:latin typeface="맑은 고딕" panose="020B0503020000020004" pitchFamily="50" charset="-127"/>
                <a:ea typeface="맑은 고딕" panose="020B0503020000020004" pitchFamily="50" charset="-127"/>
              </a:rPr>
              <a:t> </a:t>
            </a:r>
            <a:r>
              <a:rPr lang="en-US" altLang="ko-KR" sz="1800" b="1" dirty="0">
                <a:solidFill>
                  <a:srgbClr val="0070C0"/>
                </a:solidFill>
                <a:latin typeface="맑은 고딕" panose="020B0503020000020004" pitchFamily="50" charset="-127"/>
                <a:ea typeface="맑은 고딕" panose="020B0503020000020004" pitchFamily="50" charset="-127"/>
              </a:rPr>
              <a:t>Alone </a:t>
            </a:r>
            <a:r>
              <a:rPr lang="ko-KR" altLang="en-US" sz="1800" b="1" dirty="0">
                <a:solidFill>
                  <a:srgbClr val="0070C0"/>
                </a:solidFill>
                <a:latin typeface="맑은 고딕" panose="020B0503020000020004" pitchFamily="50" charset="-127"/>
                <a:ea typeface="맑은 고딕" panose="020B0503020000020004" pitchFamily="50" charset="-127"/>
              </a:rPr>
              <a:t>프로그램</a:t>
            </a:r>
            <a:r>
              <a:rPr lang="en-US" altLang="ko-KR" sz="1800" b="1" dirty="0">
                <a:solidFill>
                  <a:srgbClr val="0070C0"/>
                </a:solidFill>
                <a:latin typeface="맑은 고딕" panose="020B0503020000020004" pitchFamily="50" charset="-127"/>
                <a:ea typeface="맑은 고딕" panose="020B0503020000020004" pitchFamily="50" charset="-127"/>
              </a:rPr>
              <a:t>&gt;</a:t>
            </a:r>
          </a:p>
          <a:p>
            <a:pPr marL="144000" indent="-144000">
              <a:lnSpc>
                <a:spcPct val="120000"/>
              </a:lnSpc>
              <a:buFont typeface="Arial" panose="020B0604020202020204" pitchFamily="34" charset="0"/>
              <a:buChar char="•"/>
            </a:pPr>
            <a:r>
              <a:rPr lang="ko-KR" altLang="en-US" dirty="0">
                <a:solidFill>
                  <a:srgbClr val="0070C0"/>
                </a:solidFill>
                <a:latin typeface="맑은 고딕" panose="020B0503020000020004" pitchFamily="50" charset="-127"/>
                <a:ea typeface="맑은 고딕" panose="020B0503020000020004" pitchFamily="50" charset="-127"/>
              </a:rPr>
              <a:t>하나의 컴퓨터에서 필요한 작업을 수행</a:t>
            </a:r>
            <a:endParaRPr lang="en-US" altLang="ko-KR" dirty="0">
              <a:solidFill>
                <a:srgbClr val="0070C0"/>
              </a:solidFill>
              <a:latin typeface="맑은 고딕" panose="020B0503020000020004" pitchFamily="50" charset="-127"/>
              <a:ea typeface="맑은 고딕" panose="020B0503020000020004" pitchFamily="50" charset="-127"/>
            </a:endParaRPr>
          </a:p>
          <a:p>
            <a:pPr marL="144000" indent="-144000">
              <a:lnSpc>
                <a:spcPct val="120000"/>
              </a:lnSpc>
              <a:buFont typeface="Arial" panose="020B0604020202020204" pitchFamily="34" charset="0"/>
              <a:buChar char="•"/>
            </a:pPr>
            <a:r>
              <a:rPr lang="ko-KR" altLang="en-US" dirty="0">
                <a:solidFill>
                  <a:srgbClr val="0070C0"/>
                </a:solidFill>
                <a:latin typeface="맑은 고딕" panose="020B0503020000020004" pitchFamily="50" charset="-127"/>
                <a:ea typeface="맑은 고딕" panose="020B0503020000020004" pitchFamily="50" charset="-127"/>
              </a:rPr>
              <a:t>확장자 </a:t>
            </a:r>
            <a:r>
              <a:rPr lang="en-US" altLang="ko-KR" dirty="0">
                <a:solidFill>
                  <a:srgbClr val="0070C0"/>
                </a:solidFill>
                <a:latin typeface="맑은 고딕" panose="020B0503020000020004" pitchFamily="50" charset="-127"/>
                <a:ea typeface="맑은 고딕" panose="020B0503020000020004" pitchFamily="50" charset="-127"/>
              </a:rPr>
              <a:t>: .exe</a:t>
            </a:r>
            <a:endParaRPr lang="ko-KR" altLang="en-US" dirty="0">
              <a:solidFill>
                <a:srgbClr val="0070C0"/>
              </a:solidFill>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D0FF2A9B-0F0C-B1F6-38BF-08A9C6D38065}"/>
              </a:ext>
            </a:extLst>
          </p:cNvPr>
          <p:cNvSpPr/>
          <p:nvPr/>
        </p:nvSpPr>
        <p:spPr>
          <a:xfrm>
            <a:off x="4678698" y="4496545"/>
            <a:ext cx="4032448" cy="1800200"/>
          </a:xfrm>
          <a:prstGeom prst="rect">
            <a:avLst/>
          </a:prstGeom>
          <a:solidFill>
            <a:srgbClr val="FFFFCC"/>
          </a:solid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ko-KR" sz="1800" b="1" dirty="0">
                <a:solidFill>
                  <a:srgbClr val="0070C0"/>
                </a:solidFill>
                <a:latin typeface="맑은 고딕" panose="020B0503020000020004" pitchFamily="50" charset="-127"/>
                <a:ea typeface="맑은 고딕" panose="020B0503020000020004" pitchFamily="50" charset="-127"/>
              </a:rPr>
              <a:t>&lt;Client-Server </a:t>
            </a:r>
            <a:r>
              <a:rPr lang="ko-KR" altLang="en-US" sz="1800" b="1" dirty="0">
                <a:solidFill>
                  <a:srgbClr val="0070C0"/>
                </a:solidFill>
                <a:latin typeface="맑은 고딕" panose="020B0503020000020004" pitchFamily="50" charset="-127"/>
                <a:ea typeface="맑은 고딕" panose="020B0503020000020004" pitchFamily="50" charset="-127"/>
              </a:rPr>
              <a:t>프로그램</a:t>
            </a:r>
            <a:r>
              <a:rPr lang="en-US" altLang="ko-KR" sz="1800" b="1" dirty="0">
                <a:solidFill>
                  <a:srgbClr val="0070C0"/>
                </a:solidFill>
                <a:latin typeface="맑은 고딕" panose="020B0503020000020004" pitchFamily="50" charset="-127"/>
                <a:ea typeface="맑은 고딕" panose="020B0503020000020004" pitchFamily="50" charset="-127"/>
              </a:rPr>
              <a:t>&gt;</a:t>
            </a:r>
          </a:p>
          <a:p>
            <a:pPr marL="144000" indent="-144000">
              <a:lnSpc>
                <a:spcPct val="120000"/>
              </a:lnSpc>
              <a:buFont typeface="Arial" panose="020B0604020202020204" pitchFamily="34" charset="0"/>
              <a:buChar char="•"/>
            </a:pPr>
            <a:r>
              <a:rPr lang="ko-KR" altLang="en-US" dirty="0">
                <a:solidFill>
                  <a:srgbClr val="7030A0"/>
                </a:solidFill>
                <a:latin typeface="맑은 고딕" panose="020B0503020000020004" pitchFamily="50" charset="-127"/>
                <a:ea typeface="맑은 고딕" panose="020B0503020000020004" pitchFamily="50" charset="-127"/>
              </a:rPr>
              <a:t>서버</a:t>
            </a:r>
            <a:r>
              <a:rPr lang="en-US" altLang="ko-KR" dirty="0">
                <a:solidFill>
                  <a:srgbClr val="7030A0"/>
                </a:solidFill>
                <a:latin typeface="맑은 고딕" panose="020B0503020000020004" pitchFamily="50" charset="-127"/>
                <a:ea typeface="맑은 고딕" panose="020B0503020000020004" pitchFamily="50" charset="-127"/>
              </a:rPr>
              <a:t>(Server)</a:t>
            </a:r>
            <a:r>
              <a:rPr lang="ko-KR" altLang="en-US" dirty="0">
                <a:solidFill>
                  <a:srgbClr val="0070C0"/>
                </a:solidFill>
                <a:latin typeface="맑은 고딕" panose="020B0503020000020004" pitchFamily="50" charset="-127"/>
                <a:ea typeface="맑은 고딕" panose="020B0503020000020004" pitchFamily="50" charset="-127"/>
              </a:rPr>
              <a:t>와</a:t>
            </a:r>
            <a:r>
              <a:rPr lang="en-US" altLang="ko-KR" dirty="0">
                <a:solidFill>
                  <a:srgbClr val="0070C0"/>
                </a:solidFill>
                <a:latin typeface="맑은 고딕" panose="020B0503020000020004" pitchFamily="50" charset="-127"/>
                <a:ea typeface="맑은 고딕" panose="020B0503020000020004" pitchFamily="50" charset="-127"/>
              </a:rPr>
              <a:t> </a:t>
            </a:r>
            <a:r>
              <a:rPr lang="ko-KR" altLang="en-US" dirty="0">
                <a:solidFill>
                  <a:srgbClr val="7030A0"/>
                </a:solidFill>
                <a:latin typeface="맑은 고딕" panose="020B0503020000020004" pitchFamily="50" charset="-127"/>
                <a:ea typeface="맑은 고딕" panose="020B0503020000020004" pitchFamily="50" charset="-127"/>
              </a:rPr>
              <a:t>클라이언트</a:t>
            </a:r>
            <a:r>
              <a:rPr lang="en-US" altLang="ko-KR" dirty="0">
                <a:solidFill>
                  <a:srgbClr val="7030A0"/>
                </a:solidFill>
                <a:latin typeface="맑은 고딕" panose="020B0503020000020004" pitchFamily="50" charset="-127"/>
                <a:ea typeface="맑은 고딕" panose="020B0503020000020004" pitchFamily="50" charset="-127"/>
              </a:rPr>
              <a:t>(Client)</a:t>
            </a:r>
            <a:r>
              <a:rPr lang="ko-KR" altLang="en-US" dirty="0">
                <a:solidFill>
                  <a:srgbClr val="0070C0"/>
                </a:solidFill>
                <a:latin typeface="맑은 고딕" panose="020B0503020000020004" pitchFamily="50" charset="-127"/>
                <a:ea typeface="맑은 고딕" panose="020B0503020000020004" pitchFamily="50" charset="-127"/>
              </a:rPr>
              <a:t>로 구분되고 </a:t>
            </a:r>
            <a:r>
              <a:rPr lang="ko-KR" altLang="en-US" dirty="0">
                <a:solidFill>
                  <a:srgbClr val="7030A0"/>
                </a:solidFill>
                <a:latin typeface="맑은 고딕" panose="020B0503020000020004" pitchFamily="50" charset="-127"/>
                <a:ea typeface="맑은 고딕" panose="020B0503020000020004" pitchFamily="50" charset="-127"/>
              </a:rPr>
              <a:t>네트워크</a:t>
            </a:r>
            <a:r>
              <a:rPr lang="ko-KR" altLang="en-US" dirty="0">
                <a:solidFill>
                  <a:srgbClr val="0070C0"/>
                </a:solidFill>
                <a:latin typeface="맑은 고딕" panose="020B0503020000020004" pitchFamily="50" charset="-127"/>
                <a:ea typeface="맑은 고딕" panose="020B0503020000020004" pitchFamily="50" charset="-127"/>
              </a:rPr>
              <a:t>를 통해 연결된 분산 애플리케이션 구조</a:t>
            </a:r>
            <a:endParaRPr lang="en-US" altLang="ko-KR" dirty="0">
              <a:solidFill>
                <a:srgbClr val="0070C0"/>
              </a:solidFill>
              <a:latin typeface="맑은 고딕" panose="020B0503020000020004" pitchFamily="50" charset="-127"/>
              <a:ea typeface="맑은 고딕" panose="020B0503020000020004" pitchFamily="50" charset="-127"/>
            </a:endParaRPr>
          </a:p>
          <a:p>
            <a:pPr marL="144000" indent="-144000">
              <a:lnSpc>
                <a:spcPct val="120000"/>
              </a:lnSpc>
              <a:buFont typeface="Arial" panose="020B0604020202020204" pitchFamily="34" charset="0"/>
              <a:buChar char="•"/>
            </a:pPr>
            <a:r>
              <a:rPr lang="ko-KR" altLang="en-US" dirty="0">
                <a:solidFill>
                  <a:srgbClr val="0070C0"/>
                </a:solidFill>
                <a:latin typeface="맑은 고딕" panose="020B0503020000020004" pitchFamily="50" charset="-127"/>
                <a:ea typeface="맑은 고딕" panose="020B0503020000020004" pitchFamily="50" charset="-127"/>
              </a:rPr>
              <a:t>예</a:t>
            </a:r>
            <a:r>
              <a:rPr lang="en-US" altLang="ko-KR" dirty="0">
                <a:solidFill>
                  <a:srgbClr val="0070C0"/>
                </a:solidFill>
                <a:latin typeface="맑은 고딕" panose="020B0503020000020004" pitchFamily="50" charset="-127"/>
                <a:ea typeface="맑은 고딕" panose="020B0503020000020004" pitchFamily="50" charset="-127"/>
              </a:rPr>
              <a:t>) </a:t>
            </a:r>
            <a:r>
              <a:rPr lang="ko-KR" altLang="en-US" dirty="0">
                <a:solidFill>
                  <a:srgbClr val="0070C0"/>
                </a:solidFill>
                <a:latin typeface="맑은 고딕" panose="020B0503020000020004" pitchFamily="50" charset="-127"/>
                <a:ea typeface="맑은 고딕" panose="020B0503020000020004" pitchFamily="50" charset="-127"/>
              </a:rPr>
              <a:t>채팅</a:t>
            </a:r>
            <a:r>
              <a:rPr lang="en-US" altLang="ko-KR" dirty="0">
                <a:solidFill>
                  <a:srgbClr val="0070C0"/>
                </a:solidFill>
                <a:latin typeface="맑은 고딕" panose="020B0503020000020004" pitchFamily="50" charset="-127"/>
                <a:ea typeface="맑은 고딕" panose="020B0503020000020004" pitchFamily="50" charset="-127"/>
              </a:rPr>
              <a:t>, </a:t>
            </a:r>
            <a:r>
              <a:rPr lang="ko-KR" altLang="en-US" dirty="0">
                <a:solidFill>
                  <a:srgbClr val="0070C0"/>
                </a:solidFill>
                <a:latin typeface="맑은 고딕" panose="020B0503020000020004" pitchFamily="50" charset="-127"/>
                <a:ea typeface="맑은 고딕" panose="020B0503020000020004" pitchFamily="50" charset="-127"/>
              </a:rPr>
              <a:t>이메일</a:t>
            </a:r>
            <a:r>
              <a:rPr lang="en-US" altLang="ko-KR" dirty="0">
                <a:solidFill>
                  <a:srgbClr val="0070C0"/>
                </a:solidFill>
                <a:latin typeface="맑은 고딕" panose="020B0503020000020004" pitchFamily="50" charset="-127"/>
                <a:ea typeface="맑은 고딕" panose="020B0503020000020004" pitchFamily="50" charset="-127"/>
              </a:rPr>
              <a:t>, </a:t>
            </a:r>
            <a:r>
              <a:rPr lang="ko-KR" altLang="en-US" dirty="0">
                <a:solidFill>
                  <a:srgbClr val="0070C0"/>
                </a:solidFill>
                <a:latin typeface="맑은 고딕" panose="020B0503020000020004" pitchFamily="50" charset="-127"/>
                <a:ea typeface="맑은 고딕" panose="020B0503020000020004" pitchFamily="50" charset="-127"/>
              </a:rPr>
              <a:t>홈페이지</a:t>
            </a:r>
            <a:r>
              <a:rPr lang="en-US" altLang="ko-KR" dirty="0">
                <a:solidFill>
                  <a:srgbClr val="0070C0"/>
                </a:solidFill>
                <a:latin typeface="맑은 고딕" panose="020B0503020000020004" pitchFamily="50" charset="-127"/>
                <a:ea typeface="맑은 고딕" panose="020B0503020000020004" pitchFamily="50" charset="-127"/>
              </a:rPr>
              <a:t>(Web Server), </a:t>
            </a:r>
            <a:r>
              <a:rPr lang="ko-KR" altLang="en-US" dirty="0">
                <a:solidFill>
                  <a:srgbClr val="0070C0"/>
                </a:solidFill>
                <a:latin typeface="맑은 고딕" panose="020B0503020000020004" pitchFamily="50" charset="-127"/>
                <a:ea typeface="맑은 고딕" panose="020B0503020000020004" pitchFamily="50" charset="-127"/>
              </a:rPr>
              <a:t>프린터 서버 등</a:t>
            </a:r>
          </a:p>
        </p:txBody>
      </p:sp>
    </p:spTree>
    <p:extLst>
      <p:ext uri="{BB962C8B-B14F-4D97-AF65-F5344CB8AC3E}">
        <p14:creationId xmlns:p14="http://schemas.microsoft.com/office/powerpoint/2010/main" val="237711066"/>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5087803-2337-416D-9FAB-12E20900FF03}"/>
              </a:ext>
            </a:extLst>
          </p:cNvPr>
          <p:cNvPicPr>
            <a:picLocks noChangeAspect="1"/>
          </p:cNvPicPr>
          <p:nvPr/>
        </p:nvPicPr>
        <p:blipFill>
          <a:blip r:embed="rId2"/>
          <a:stretch>
            <a:fillRect/>
          </a:stretch>
        </p:blipFill>
        <p:spPr>
          <a:xfrm>
            <a:off x="539552" y="1603226"/>
            <a:ext cx="5162550" cy="3409950"/>
          </a:xfrm>
          <a:prstGeom prst="rect">
            <a:avLst/>
          </a:prstGeom>
        </p:spPr>
      </p:pic>
      <p:sp>
        <p:nvSpPr>
          <p:cNvPr id="2" name="제목 1"/>
          <p:cNvSpPr>
            <a:spLocks noGrp="1"/>
          </p:cNvSpPr>
          <p:nvPr>
            <p:ph type="title"/>
          </p:nvPr>
        </p:nvSpPr>
        <p:spPr/>
        <p:txBody>
          <a:bodyPr/>
          <a:lstStyle/>
          <a:p>
            <a:r>
              <a:rPr lang="en-US" altLang="ko-KR" sz="2800" dirty="0"/>
              <a:t>[</a:t>
            </a:r>
            <a:r>
              <a:rPr lang="ko-KR" altLang="en-US" sz="2800" dirty="0"/>
              <a:t>실습</a:t>
            </a:r>
            <a:r>
              <a:rPr lang="en-US" altLang="ko-KR" sz="2800" dirty="0"/>
              <a:t>2] </a:t>
            </a:r>
            <a:r>
              <a:rPr lang="ko-KR" altLang="en-US" sz="2800" dirty="0"/>
              <a:t>코드와 디자인을 하나의 파일로 지정 </a:t>
            </a:r>
            <a:r>
              <a:rPr lang="en-US" altLang="ko-KR" sz="2800" dirty="0"/>
              <a:t>: </a:t>
            </a:r>
            <a:r>
              <a:rPr lang="ko-KR" altLang="en-US" sz="2800" dirty="0"/>
              <a:t>실행</a:t>
            </a:r>
          </a:p>
        </p:txBody>
      </p:sp>
      <p:sp>
        <p:nvSpPr>
          <p:cNvPr id="3" name="내용 개체 틀 2">
            <a:extLst>
              <a:ext uri="{FF2B5EF4-FFF2-40B4-BE49-F238E27FC236}">
                <a16:creationId xmlns:a16="http://schemas.microsoft.com/office/drawing/2014/main" id="{8D0E3824-1873-8353-0B84-85E1E9146413}"/>
              </a:ext>
            </a:extLst>
          </p:cNvPr>
          <p:cNvSpPr>
            <a:spLocks noGrp="1"/>
          </p:cNvSpPr>
          <p:nvPr>
            <p:ph idx="1"/>
          </p:nvPr>
        </p:nvSpPr>
        <p:spPr/>
        <p:txBody>
          <a:bodyPr/>
          <a:lstStyle/>
          <a:p>
            <a:r>
              <a:rPr lang="ko-KR" altLang="en-US" dirty="0"/>
              <a:t>디버그 </a:t>
            </a:r>
            <a:r>
              <a:rPr lang="en-US" altLang="ko-KR" dirty="0"/>
              <a:t>– </a:t>
            </a:r>
            <a:r>
              <a:rPr lang="ko-KR" altLang="en-US" dirty="0"/>
              <a:t>디버깅 하지 않고 시작 </a:t>
            </a:r>
            <a:r>
              <a:rPr lang="en-US" altLang="ko-KR" dirty="0"/>
              <a:t>(^F5)</a:t>
            </a:r>
            <a:endParaRPr lang="ko-KR" altLang="en-US" dirty="0"/>
          </a:p>
        </p:txBody>
      </p:sp>
      <p:pic>
        <p:nvPicPr>
          <p:cNvPr id="7" name="그림 6">
            <a:extLst>
              <a:ext uri="{FF2B5EF4-FFF2-40B4-BE49-F238E27FC236}">
                <a16:creationId xmlns:a16="http://schemas.microsoft.com/office/drawing/2014/main" id="{9219F6B5-2919-4FE4-A179-6A0832A1EFEA}"/>
              </a:ext>
            </a:extLst>
          </p:cNvPr>
          <p:cNvPicPr>
            <a:picLocks noChangeAspect="1"/>
          </p:cNvPicPr>
          <p:nvPr/>
        </p:nvPicPr>
        <p:blipFill>
          <a:blip r:embed="rId3"/>
          <a:stretch>
            <a:fillRect/>
          </a:stretch>
        </p:blipFill>
        <p:spPr>
          <a:xfrm>
            <a:off x="3779912" y="2924944"/>
            <a:ext cx="5162550" cy="3409950"/>
          </a:xfrm>
          <a:prstGeom prst="rect">
            <a:avLst/>
          </a:prstGeom>
        </p:spPr>
      </p:pic>
    </p:spTree>
    <p:extLst>
      <p:ext uri="{BB962C8B-B14F-4D97-AF65-F5344CB8AC3E}">
        <p14:creationId xmlns:p14="http://schemas.microsoft.com/office/powerpoint/2010/main" val="429440690"/>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BBF0254-9966-4373-8E73-69A44609404D}"/>
              </a:ext>
            </a:extLst>
          </p:cNvPr>
          <p:cNvPicPr>
            <a:picLocks noChangeAspect="1"/>
          </p:cNvPicPr>
          <p:nvPr/>
        </p:nvPicPr>
        <p:blipFill>
          <a:blip r:embed="rId2"/>
          <a:stretch>
            <a:fillRect/>
          </a:stretch>
        </p:blipFill>
        <p:spPr>
          <a:xfrm>
            <a:off x="1303698" y="1742985"/>
            <a:ext cx="3916373" cy="3774247"/>
          </a:xfrm>
          <a:prstGeom prst="rect">
            <a:avLst/>
          </a:prstGeom>
        </p:spPr>
      </p:pic>
      <p:sp>
        <p:nvSpPr>
          <p:cNvPr id="6" name="제목 5"/>
          <p:cNvSpPr>
            <a:spLocks noGrp="1"/>
          </p:cNvSpPr>
          <p:nvPr>
            <p:ph type="title"/>
          </p:nvPr>
        </p:nvSpPr>
        <p:spPr/>
        <p:txBody>
          <a:bodyPr/>
          <a:lstStyle/>
          <a:p>
            <a:r>
              <a:rPr lang="ko-KR" altLang="en-US" sz="3200" dirty="0"/>
              <a:t>코드 통합</a:t>
            </a:r>
            <a:r>
              <a:rPr lang="en-US" altLang="ko-KR" sz="3200" dirty="0"/>
              <a:t>/</a:t>
            </a:r>
            <a:r>
              <a:rPr lang="ko-KR" altLang="en-US" sz="3200" dirty="0"/>
              <a:t>분리된 상태의 비교 </a:t>
            </a:r>
            <a:r>
              <a:rPr lang="en-US" altLang="ko-KR" sz="3200" dirty="0"/>
              <a:t>: </a:t>
            </a:r>
            <a:r>
              <a:rPr lang="ko-KR" altLang="en-US" sz="3200" dirty="0"/>
              <a:t>솔루션탐색기</a:t>
            </a:r>
          </a:p>
        </p:txBody>
      </p:sp>
      <p:sp>
        <p:nvSpPr>
          <p:cNvPr id="4" name="내용 개체 틀 3"/>
          <p:cNvSpPr>
            <a:spLocks noGrp="1"/>
          </p:cNvSpPr>
          <p:nvPr>
            <p:ph idx="1"/>
          </p:nvPr>
        </p:nvSpPr>
        <p:spPr>
          <a:xfrm>
            <a:off x="107504" y="981075"/>
            <a:ext cx="8928992" cy="5519738"/>
          </a:xfrm>
        </p:spPr>
        <p:txBody>
          <a:bodyPr/>
          <a:lstStyle/>
          <a:p>
            <a:r>
              <a:rPr lang="ko-KR" altLang="en-US" dirty="0"/>
              <a:t>솔루션 탐색기</a:t>
            </a:r>
          </a:p>
        </p:txBody>
      </p:sp>
      <p:sp>
        <p:nvSpPr>
          <p:cNvPr id="10" name="직사각형 9"/>
          <p:cNvSpPr/>
          <p:nvPr/>
        </p:nvSpPr>
        <p:spPr>
          <a:xfrm>
            <a:off x="1619672" y="3471177"/>
            <a:ext cx="6264696" cy="6480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r>
              <a:rPr lang="ko-KR" altLang="en-US" b="1">
                <a:solidFill>
                  <a:srgbClr val="FFC000"/>
                </a:solidFill>
                <a:latin typeface="맑은 고딕" pitchFamily="50" charset="-127"/>
                <a:ea typeface="맑은 고딕" pitchFamily="50" charset="-127"/>
              </a:rPr>
              <a:t>코드 분리 </a:t>
            </a:r>
            <a:r>
              <a:rPr lang="en-US" altLang="ko-KR" b="1">
                <a:solidFill>
                  <a:srgbClr val="FFC000"/>
                </a:solidFill>
                <a:latin typeface="맑은 고딕" pitchFamily="50" charset="-127"/>
                <a:ea typeface="맑은 고딕" pitchFamily="50" charset="-127"/>
              </a:rPr>
              <a:t>(Code Behind)</a:t>
            </a:r>
            <a:endParaRPr lang="ko-KR" altLang="en-US" b="1" dirty="0">
              <a:solidFill>
                <a:srgbClr val="FFC000"/>
              </a:solidFill>
              <a:latin typeface="맑은 고딕" pitchFamily="50" charset="-127"/>
              <a:ea typeface="맑은 고딕" pitchFamily="50" charset="-127"/>
            </a:endParaRPr>
          </a:p>
        </p:txBody>
      </p:sp>
      <p:sp>
        <p:nvSpPr>
          <p:cNvPr id="11" name="직사각형 10"/>
          <p:cNvSpPr/>
          <p:nvPr/>
        </p:nvSpPr>
        <p:spPr>
          <a:xfrm>
            <a:off x="1619672" y="4119249"/>
            <a:ext cx="6264696" cy="2450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r>
              <a:rPr lang="ko-KR" altLang="en-US" b="1">
                <a:solidFill>
                  <a:srgbClr val="FFC000"/>
                </a:solidFill>
                <a:latin typeface="맑은 고딕" pitchFamily="50" charset="-127"/>
                <a:ea typeface="맑은 고딕" pitchFamily="50" charset="-127"/>
              </a:rPr>
              <a:t>코드 통합</a:t>
            </a:r>
            <a:endParaRPr lang="ko-KR" altLang="en-US" b="1" dirty="0">
              <a:solidFill>
                <a:srgbClr val="FFC000"/>
              </a:solidFill>
              <a:latin typeface="맑은 고딕" pitchFamily="50" charset="-127"/>
              <a:ea typeface="맑은 고딕" pitchFamily="50" charset="-127"/>
            </a:endParaRPr>
          </a:p>
        </p:txBody>
      </p:sp>
    </p:spTree>
    <p:extLst>
      <p:ext uri="{BB962C8B-B14F-4D97-AF65-F5344CB8AC3E}">
        <p14:creationId xmlns:p14="http://schemas.microsoft.com/office/powerpoint/2010/main" val="376509419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sz="4000" dirty="0"/>
              <a:t>코드 통합</a:t>
            </a:r>
            <a:r>
              <a:rPr lang="en-US" altLang="ko-KR" sz="4000" dirty="0"/>
              <a:t>/</a:t>
            </a:r>
            <a:r>
              <a:rPr lang="ko-KR" altLang="en-US" sz="4000" dirty="0"/>
              <a:t>분리된 상태의 비교 </a:t>
            </a:r>
            <a:r>
              <a:rPr lang="en-US" altLang="ko-KR" sz="4000" dirty="0"/>
              <a:t>: </a:t>
            </a:r>
            <a:r>
              <a:rPr lang="ko-KR" altLang="en-US" sz="4000" dirty="0"/>
              <a:t>소스</a:t>
            </a:r>
          </a:p>
        </p:txBody>
      </p:sp>
      <p:sp>
        <p:nvSpPr>
          <p:cNvPr id="4" name="내용 개체 틀 3"/>
          <p:cNvSpPr>
            <a:spLocks noGrp="1"/>
          </p:cNvSpPr>
          <p:nvPr>
            <p:ph idx="1"/>
          </p:nvPr>
        </p:nvSpPr>
        <p:spPr>
          <a:xfrm>
            <a:off x="107504" y="981075"/>
            <a:ext cx="8928992" cy="5519738"/>
          </a:xfrm>
        </p:spPr>
        <p:txBody>
          <a:bodyPr/>
          <a:lstStyle/>
          <a:p>
            <a:r>
              <a:rPr lang="ko-KR" altLang="en-US" dirty="0"/>
              <a:t>소스</a:t>
            </a:r>
          </a:p>
        </p:txBody>
      </p:sp>
      <p:pic>
        <p:nvPicPr>
          <p:cNvPr id="7" name="그림 6">
            <a:extLst>
              <a:ext uri="{FF2B5EF4-FFF2-40B4-BE49-F238E27FC236}">
                <a16:creationId xmlns:a16="http://schemas.microsoft.com/office/drawing/2014/main" id="{F5B6C809-D701-B483-32EB-B6D2C35ED2C0}"/>
              </a:ext>
            </a:extLst>
          </p:cNvPr>
          <p:cNvPicPr>
            <a:picLocks noChangeAspect="1"/>
          </p:cNvPicPr>
          <p:nvPr/>
        </p:nvPicPr>
        <p:blipFill>
          <a:blip r:embed="rId2"/>
          <a:stretch>
            <a:fillRect/>
          </a:stretch>
        </p:blipFill>
        <p:spPr>
          <a:xfrm>
            <a:off x="107504" y="1516858"/>
            <a:ext cx="4409397" cy="1687073"/>
          </a:xfrm>
          <a:prstGeom prst="rect">
            <a:avLst/>
          </a:prstGeom>
          <a:ln>
            <a:solidFill>
              <a:schemeClr val="tx1">
                <a:lumMod val="50000"/>
                <a:lumOff val="50000"/>
              </a:schemeClr>
            </a:solidFill>
          </a:ln>
        </p:spPr>
      </p:pic>
      <p:pic>
        <p:nvPicPr>
          <p:cNvPr id="9" name="그림 8">
            <a:extLst>
              <a:ext uri="{FF2B5EF4-FFF2-40B4-BE49-F238E27FC236}">
                <a16:creationId xmlns:a16="http://schemas.microsoft.com/office/drawing/2014/main" id="{E27CEA0D-4A6B-96AD-26CF-28FFE950642F}"/>
              </a:ext>
            </a:extLst>
          </p:cNvPr>
          <p:cNvPicPr>
            <a:picLocks noChangeAspect="1"/>
          </p:cNvPicPr>
          <p:nvPr/>
        </p:nvPicPr>
        <p:blipFill>
          <a:blip r:embed="rId3"/>
          <a:stretch>
            <a:fillRect/>
          </a:stretch>
        </p:blipFill>
        <p:spPr>
          <a:xfrm>
            <a:off x="107504" y="3442848"/>
            <a:ext cx="4409397" cy="2377380"/>
          </a:xfrm>
          <a:prstGeom prst="rect">
            <a:avLst/>
          </a:prstGeom>
          <a:ln>
            <a:solidFill>
              <a:schemeClr val="tx1">
                <a:lumMod val="50000"/>
                <a:lumOff val="50000"/>
              </a:schemeClr>
            </a:solidFill>
          </a:ln>
        </p:spPr>
      </p:pic>
      <p:pic>
        <p:nvPicPr>
          <p:cNvPr id="11" name="그림 10">
            <a:extLst>
              <a:ext uri="{FF2B5EF4-FFF2-40B4-BE49-F238E27FC236}">
                <a16:creationId xmlns:a16="http://schemas.microsoft.com/office/drawing/2014/main" id="{F86C311A-37D7-1CDF-E7C9-3413F7621C60}"/>
              </a:ext>
            </a:extLst>
          </p:cNvPr>
          <p:cNvPicPr>
            <a:picLocks noChangeAspect="1"/>
          </p:cNvPicPr>
          <p:nvPr/>
        </p:nvPicPr>
        <p:blipFill>
          <a:blip r:embed="rId4"/>
          <a:stretch>
            <a:fillRect/>
          </a:stretch>
        </p:blipFill>
        <p:spPr>
          <a:xfrm>
            <a:off x="4577511" y="1516858"/>
            <a:ext cx="4458985" cy="2377381"/>
          </a:xfrm>
          <a:prstGeom prst="rect">
            <a:avLst/>
          </a:prstGeom>
          <a:ln>
            <a:solidFill>
              <a:schemeClr val="tx1">
                <a:lumMod val="50000"/>
                <a:lumOff val="50000"/>
              </a:schemeClr>
            </a:solidFill>
          </a:ln>
        </p:spPr>
      </p:pic>
      <p:sp>
        <p:nvSpPr>
          <p:cNvPr id="5" name="직사각형 4"/>
          <p:cNvSpPr/>
          <p:nvPr/>
        </p:nvSpPr>
        <p:spPr>
          <a:xfrm>
            <a:off x="2443170" y="2502816"/>
            <a:ext cx="2001723" cy="669776"/>
          </a:xfrm>
          <a:prstGeom prst="rect">
            <a:avLst/>
          </a:prstGeom>
          <a:solidFill>
            <a:srgbClr val="FFC00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맑은 고딕" pitchFamily="50" charset="-127"/>
                <a:ea typeface="맑은 고딕" pitchFamily="50" charset="-127"/>
              </a:rPr>
              <a:t>Default.aspx</a:t>
            </a:r>
            <a:endParaRPr lang="ko-KR" altLang="en-US" b="1" dirty="0">
              <a:solidFill>
                <a:schemeClr val="tx1"/>
              </a:solidFill>
              <a:latin typeface="맑은 고딕" pitchFamily="50" charset="-127"/>
              <a:ea typeface="맑은 고딕" pitchFamily="50" charset="-127"/>
            </a:endParaRPr>
          </a:p>
        </p:txBody>
      </p:sp>
      <p:sp>
        <p:nvSpPr>
          <p:cNvPr id="14" name="직사각형 13"/>
          <p:cNvSpPr/>
          <p:nvPr/>
        </p:nvSpPr>
        <p:spPr>
          <a:xfrm>
            <a:off x="2443170" y="3520113"/>
            <a:ext cx="1995646" cy="669776"/>
          </a:xfrm>
          <a:prstGeom prst="rect">
            <a:avLst/>
          </a:prstGeom>
          <a:solidFill>
            <a:srgbClr val="FFC00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a:solidFill>
                  <a:schemeClr val="tx1"/>
                </a:solidFill>
                <a:latin typeface="맑은 고딕" pitchFamily="50" charset="-127"/>
                <a:ea typeface="맑은 고딕" pitchFamily="50" charset="-127"/>
              </a:rPr>
              <a:t>Default.aspx.cs</a:t>
            </a:r>
            <a:endParaRPr lang="ko-KR" altLang="en-US" b="1" dirty="0">
              <a:solidFill>
                <a:schemeClr val="tx1"/>
              </a:solidFill>
              <a:latin typeface="맑은 고딕" pitchFamily="50" charset="-127"/>
              <a:ea typeface="맑은 고딕" pitchFamily="50" charset="-127"/>
            </a:endParaRPr>
          </a:p>
        </p:txBody>
      </p:sp>
      <p:sp>
        <p:nvSpPr>
          <p:cNvPr id="15" name="직사각형 14"/>
          <p:cNvSpPr/>
          <p:nvPr/>
        </p:nvSpPr>
        <p:spPr>
          <a:xfrm>
            <a:off x="7224380" y="3258544"/>
            <a:ext cx="1779622" cy="669776"/>
          </a:xfrm>
          <a:prstGeom prst="rect">
            <a:avLst/>
          </a:prstGeom>
          <a:solidFill>
            <a:srgbClr val="FFC00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맑은 고딕" pitchFamily="50" charset="-127"/>
                <a:ea typeface="맑은 고딕" pitchFamily="50" charset="-127"/>
              </a:rPr>
              <a:t>Hello.aspx</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171998252"/>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웹</a:t>
            </a:r>
            <a:r>
              <a:rPr lang="en-US" altLang="ko-KR" dirty="0"/>
              <a:t>(</a:t>
            </a:r>
            <a:r>
              <a:rPr lang="ko-KR" altLang="en-US" dirty="0"/>
              <a:t>폼</a:t>
            </a:r>
            <a:r>
              <a:rPr lang="en-US" altLang="ko-KR" dirty="0"/>
              <a:t>)</a:t>
            </a:r>
            <a:r>
              <a:rPr lang="ko-KR" altLang="en-US" dirty="0"/>
              <a:t> 프로그래밍 개념 요약</a:t>
            </a:r>
          </a:p>
        </p:txBody>
      </p:sp>
      <p:sp>
        <p:nvSpPr>
          <p:cNvPr id="4" name="내용 개체 틀 3"/>
          <p:cNvSpPr>
            <a:spLocks noGrp="1"/>
          </p:cNvSpPr>
          <p:nvPr>
            <p:ph idx="1"/>
          </p:nvPr>
        </p:nvSpPr>
        <p:spPr>
          <a:xfrm>
            <a:off x="107504" y="981075"/>
            <a:ext cx="8928992" cy="5519738"/>
          </a:xfrm>
        </p:spPr>
        <p:txBody>
          <a:bodyPr/>
          <a:lstStyle/>
          <a:p>
            <a:pPr>
              <a:lnSpc>
                <a:spcPct val="110000"/>
              </a:lnSpc>
              <a:defRPr/>
            </a:pPr>
            <a:r>
              <a:rPr lang="ko-KR" altLang="en-US" dirty="0"/>
              <a:t>새 웹사이트 구축</a:t>
            </a:r>
            <a:endParaRPr lang="en-US" altLang="ko-KR" dirty="0"/>
          </a:p>
          <a:p>
            <a:pPr>
              <a:lnSpc>
                <a:spcPct val="110000"/>
              </a:lnSpc>
              <a:defRPr/>
            </a:pPr>
            <a:r>
              <a:rPr lang="ko-KR" altLang="en-US" dirty="0"/>
              <a:t>웹 페이지 추가</a:t>
            </a:r>
            <a:endParaRPr lang="en-US" altLang="ko-KR" dirty="0"/>
          </a:p>
          <a:p>
            <a:pPr lvl="1">
              <a:lnSpc>
                <a:spcPct val="110000"/>
              </a:lnSpc>
              <a:defRPr/>
            </a:pPr>
            <a:r>
              <a:rPr lang="en-US" altLang="ko-KR" dirty="0"/>
              <a:t>UI </a:t>
            </a:r>
            <a:r>
              <a:rPr lang="ko-KR" altLang="en-US" dirty="0"/>
              <a:t>디자인</a:t>
            </a:r>
            <a:endParaRPr lang="en-US" altLang="ko-KR" dirty="0"/>
          </a:p>
          <a:p>
            <a:pPr lvl="2">
              <a:lnSpc>
                <a:spcPct val="110000"/>
              </a:lnSpc>
              <a:defRPr/>
            </a:pPr>
            <a:r>
              <a:rPr lang="ko-KR" altLang="en-US" dirty="0"/>
              <a:t>도구상자에 정의된 컨트롤을 </a:t>
            </a:r>
            <a:r>
              <a:rPr lang="ko-KR" altLang="en-US" dirty="0" err="1"/>
              <a:t>웹폼에</a:t>
            </a:r>
            <a:r>
              <a:rPr lang="ko-KR" altLang="en-US" dirty="0"/>
              <a:t> 배치</a:t>
            </a:r>
            <a:endParaRPr lang="en-US" altLang="ko-KR" dirty="0"/>
          </a:p>
          <a:p>
            <a:pPr lvl="2">
              <a:lnSpc>
                <a:spcPct val="110000"/>
              </a:lnSpc>
              <a:defRPr/>
            </a:pPr>
            <a:r>
              <a:rPr lang="ko-KR" altLang="en-US" dirty="0"/>
              <a:t>컨트롤의 속성 지정</a:t>
            </a:r>
            <a:endParaRPr lang="en-US" altLang="ko-KR" dirty="0"/>
          </a:p>
          <a:p>
            <a:pPr lvl="2">
              <a:lnSpc>
                <a:spcPct val="110000"/>
              </a:lnSpc>
              <a:defRPr/>
            </a:pPr>
            <a:r>
              <a:rPr lang="ko-KR" altLang="en-US" dirty="0"/>
              <a:t>경우에 따라 </a:t>
            </a:r>
            <a:r>
              <a:rPr lang="en-US" altLang="ko-KR" dirty="0"/>
              <a:t>HTML</a:t>
            </a:r>
            <a:r>
              <a:rPr lang="ko-KR" altLang="en-US" dirty="0"/>
              <a:t>과 유사한</a:t>
            </a:r>
            <a:r>
              <a:rPr lang="en-US" altLang="ko-KR" dirty="0"/>
              <a:t> </a:t>
            </a:r>
            <a:r>
              <a:rPr lang="ko-KR" altLang="en-US" dirty="0"/>
              <a:t>소스를 이용하여 </a:t>
            </a:r>
            <a:r>
              <a:rPr lang="en-US" altLang="ko-KR" dirty="0"/>
              <a:t>UI </a:t>
            </a:r>
            <a:r>
              <a:rPr lang="ko-KR" altLang="en-US" dirty="0"/>
              <a:t>디자인 필요</a:t>
            </a:r>
            <a:endParaRPr lang="en-US" altLang="ko-KR" dirty="0"/>
          </a:p>
          <a:p>
            <a:pPr lvl="1">
              <a:lnSpc>
                <a:spcPct val="110000"/>
              </a:lnSpc>
              <a:defRPr/>
            </a:pPr>
            <a:r>
              <a:rPr lang="ko-KR" altLang="en-US" dirty="0"/>
              <a:t>이벤트</a:t>
            </a:r>
            <a:r>
              <a:rPr lang="en-US" altLang="ko-KR" dirty="0"/>
              <a:t>(event) </a:t>
            </a:r>
            <a:r>
              <a:rPr lang="ko-KR" altLang="en-US" dirty="0"/>
              <a:t>처리</a:t>
            </a:r>
            <a:endParaRPr lang="en-US" altLang="ko-KR" dirty="0"/>
          </a:p>
          <a:p>
            <a:pPr lvl="2">
              <a:lnSpc>
                <a:spcPct val="110000"/>
              </a:lnSpc>
              <a:defRPr/>
            </a:pPr>
            <a:r>
              <a:rPr lang="ko-KR" altLang="en-US" dirty="0"/>
              <a:t>더블클릭 혹은 속성창의 이벤트 버튼을 이용하여 이벤트 </a:t>
            </a:r>
            <a:r>
              <a:rPr lang="ko-KR" altLang="en-US" dirty="0" err="1"/>
              <a:t>핸들러</a:t>
            </a:r>
            <a:r>
              <a:rPr lang="ko-KR" altLang="en-US" dirty="0"/>
              <a:t> 생성</a:t>
            </a:r>
            <a:endParaRPr lang="en-US" altLang="ko-KR" dirty="0"/>
          </a:p>
          <a:p>
            <a:pPr lvl="2">
              <a:lnSpc>
                <a:spcPct val="110000"/>
              </a:lnSpc>
              <a:defRPr/>
            </a:pPr>
            <a:r>
              <a:rPr lang="en-US" altLang="ko-KR" dirty="0"/>
              <a:t>C# </a:t>
            </a:r>
            <a:r>
              <a:rPr lang="ko-KR" altLang="en-US" dirty="0"/>
              <a:t>코드를 이용하여 원하는 동작 구현</a:t>
            </a:r>
            <a:endParaRPr lang="en-US" altLang="ko-KR" dirty="0"/>
          </a:p>
          <a:p>
            <a:pPr lvl="1">
              <a:lnSpc>
                <a:spcPct val="110000"/>
              </a:lnSpc>
              <a:defRPr/>
            </a:pPr>
            <a:r>
              <a:rPr lang="ko-KR" altLang="en-US" dirty="0"/>
              <a:t>실행</a:t>
            </a:r>
            <a:endParaRPr lang="en-US" altLang="ko-KR" dirty="0"/>
          </a:p>
          <a:p>
            <a:pPr lvl="2">
              <a:lnSpc>
                <a:spcPct val="110000"/>
              </a:lnSpc>
              <a:defRPr/>
            </a:pPr>
            <a:r>
              <a:rPr lang="ko-KR" altLang="en-US" dirty="0"/>
              <a:t>디버깅 시작 </a:t>
            </a:r>
            <a:r>
              <a:rPr lang="en-US" altLang="ko-KR" dirty="0"/>
              <a:t>(F5)</a:t>
            </a:r>
          </a:p>
          <a:p>
            <a:pPr lvl="2">
              <a:lnSpc>
                <a:spcPct val="110000"/>
              </a:lnSpc>
              <a:defRPr/>
            </a:pPr>
            <a:r>
              <a:rPr lang="ko-KR" altLang="en-US" dirty="0"/>
              <a:t>디버깅</a:t>
            </a:r>
            <a:r>
              <a:rPr lang="en-US" altLang="ko-KR" dirty="0"/>
              <a:t> </a:t>
            </a:r>
            <a:r>
              <a:rPr lang="ko-KR" altLang="en-US" dirty="0"/>
              <a:t>하지 않고 시작 </a:t>
            </a:r>
            <a:r>
              <a:rPr lang="en-US" altLang="ko-KR" dirty="0"/>
              <a:t>(^F5)</a:t>
            </a:r>
          </a:p>
          <a:p>
            <a:pPr>
              <a:lnSpc>
                <a:spcPct val="110000"/>
              </a:lnSpc>
              <a:defRPr/>
            </a:pPr>
            <a:r>
              <a:rPr lang="ko-KR" altLang="en-US" dirty="0"/>
              <a:t>웹사이트를 서비스하기 위해서는 </a:t>
            </a:r>
            <a:r>
              <a:rPr lang="ko-KR" altLang="en-US" dirty="0" err="1"/>
              <a:t>웹서버</a:t>
            </a:r>
            <a:r>
              <a:rPr lang="en-US" altLang="ko-KR" dirty="0"/>
              <a:t>(IIS) </a:t>
            </a:r>
            <a:r>
              <a:rPr lang="ko-KR" altLang="en-US" dirty="0"/>
              <a:t>필요</a:t>
            </a:r>
          </a:p>
        </p:txBody>
      </p:sp>
    </p:spTree>
    <p:extLst>
      <p:ext uri="{BB962C8B-B14F-4D97-AF65-F5344CB8AC3E}">
        <p14:creationId xmlns:p14="http://schemas.microsoft.com/office/powerpoint/2010/main" val="2333688549"/>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웹 폼 프로그래밍</a:t>
            </a:r>
          </a:p>
        </p:txBody>
      </p:sp>
      <p:sp>
        <p:nvSpPr>
          <p:cNvPr id="4" name="내용 개체 틀 3"/>
          <p:cNvSpPr>
            <a:spLocks noGrp="1"/>
          </p:cNvSpPr>
          <p:nvPr>
            <p:ph idx="1"/>
          </p:nvPr>
        </p:nvSpPr>
        <p:spPr>
          <a:xfrm>
            <a:off x="107504" y="981075"/>
            <a:ext cx="8928992" cy="5519738"/>
          </a:xfrm>
        </p:spPr>
        <p:txBody>
          <a:bodyPr/>
          <a:lstStyle/>
          <a:p>
            <a:pPr>
              <a:defRPr/>
            </a:pPr>
            <a:r>
              <a:rPr lang="ko-KR" altLang="en-US" dirty="0" err="1"/>
              <a:t>도구상자와</a:t>
            </a:r>
            <a:r>
              <a:rPr lang="ko-KR" altLang="en-US" dirty="0"/>
              <a:t> 컨트롤 </a:t>
            </a:r>
            <a:r>
              <a:rPr lang="en-US" altLang="ko-KR" dirty="0">
                <a:sym typeface="Wingdings" panose="05000000000000000000" pitchFamily="2" charset="2"/>
              </a:rPr>
              <a:t> UI </a:t>
            </a:r>
            <a:r>
              <a:rPr lang="ko-KR" altLang="en-US" dirty="0">
                <a:sym typeface="Wingdings" panose="05000000000000000000" pitchFamily="2" charset="2"/>
              </a:rPr>
              <a:t>작성</a:t>
            </a:r>
            <a:endParaRPr lang="en-US" altLang="ko-KR" dirty="0"/>
          </a:p>
          <a:p>
            <a:pPr lvl="1">
              <a:defRPr/>
            </a:pPr>
            <a:r>
              <a:rPr lang="ko-KR" altLang="en-US" dirty="0"/>
              <a:t>도구상자에는 다양한 기능을 갖춘 컨트롤이 제공</a:t>
            </a:r>
            <a:endParaRPr lang="en-US" altLang="ko-KR" dirty="0"/>
          </a:p>
          <a:p>
            <a:pPr lvl="1">
              <a:defRPr/>
            </a:pPr>
            <a:r>
              <a:rPr lang="ko-KR" altLang="en-US" dirty="0"/>
              <a:t>웹 폼에 웹 서버용 컨트롤을 추가하고 속성만 바꾸어도 간단한 웹 페이지 작성 가능</a:t>
            </a:r>
            <a:endParaRPr lang="en-US" altLang="ko-KR" dirty="0"/>
          </a:p>
          <a:p>
            <a:pPr>
              <a:defRPr/>
            </a:pPr>
            <a:r>
              <a:rPr lang="en-US" altLang="ko-KR" dirty="0"/>
              <a:t>ASP.NET</a:t>
            </a:r>
            <a:r>
              <a:rPr lang="ko-KR" altLang="en-US" dirty="0"/>
              <a:t>에서 제공하는 웹 컨트롤 종류</a:t>
            </a:r>
            <a:endParaRPr lang="en-US" altLang="ko-KR" dirty="0"/>
          </a:p>
          <a:p>
            <a:pPr lvl="1">
              <a:defRPr/>
            </a:pPr>
            <a:r>
              <a:rPr lang="ko-KR" altLang="en-US" dirty="0"/>
              <a:t>표준</a:t>
            </a:r>
            <a:r>
              <a:rPr lang="en-US" altLang="ko-KR" dirty="0"/>
              <a:t>(Standard) : </a:t>
            </a:r>
            <a:r>
              <a:rPr lang="ko-KR" altLang="en-US" dirty="0"/>
              <a:t>기본</a:t>
            </a:r>
            <a:r>
              <a:rPr lang="en-US" altLang="ko-KR" dirty="0"/>
              <a:t> </a:t>
            </a:r>
            <a:r>
              <a:rPr lang="ko-KR" altLang="en-US" dirty="0"/>
              <a:t>컨트롤</a:t>
            </a:r>
            <a:endParaRPr lang="en-US" altLang="ko-KR" dirty="0"/>
          </a:p>
          <a:p>
            <a:pPr lvl="1">
              <a:defRPr/>
            </a:pPr>
            <a:r>
              <a:rPr lang="ko-KR" altLang="en-US" dirty="0"/>
              <a:t>데이터</a:t>
            </a:r>
            <a:r>
              <a:rPr lang="en-US" altLang="ko-KR" dirty="0"/>
              <a:t>(Data) : </a:t>
            </a:r>
            <a:r>
              <a:rPr lang="ko-KR" altLang="en-US" dirty="0"/>
              <a:t>연결</a:t>
            </a:r>
            <a:r>
              <a:rPr lang="en-US" altLang="ko-KR" dirty="0"/>
              <a:t>, </a:t>
            </a:r>
            <a:r>
              <a:rPr lang="ko-KR" altLang="en-US" dirty="0"/>
              <a:t>데이터리스트</a:t>
            </a:r>
            <a:endParaRPr lang="en-US" altLang="ko-KR" dirty="0"/>
          </a:p>
          <a:p>
            <a:pPr lvl="1">
              <a:defRPr/>
            </a:pPr>
            <a:r>
              <a:rPr lang="ko-KR" altLang="en-US" dirty="0"/>
              <a:t>유효성검사</a:t>
            </a:r>
            <a:r>
              <a:rPr lang="en-US" altLang="ko-KR" dirty="0"/>
              <a:t>(Validation) : </a:t>
            </a:r>
            <a:r>
              <a:rPr lang="ko-KR" altLang="en-US" dirty="0"/>
              <a:t>입력</a:t>
            </a:r>
            <a:r>
              <a:rPr lang="en-US" altLang="ko-KR" dirty="0"/>
              <a:t> </a:t>
            </a:r>
            <a:r>
              <a:rPr lang="ko-KR" altLang="en-US" dirty="0"/>
              <a:t>값 검사</a:t>
            </a:r>
            <a:endParaRPr lang="en-US" altLang="ko-KR" dirty="0"/>
          </a:p>
          <a:p>
            <a:pPr lvl="1">
              <a:defRPr/>
            </a:pPr>
            <a:r>
              <a:rPr lang="ko-KR" altLang="en-US" dirty="0"/>
              <a:t>탐색</a:t>
            </a:r>
            <a:r>
              <a:rPr lang="en-US" altLang="ko-KR" dirty="0"/>
              <a:t>(Navigation) : </a:t>
            </a:r>
            <a:r>
              <a:rPr lang="ko-KR" altLang="en-US" dirty="0"/>
              <a:t>사이트 </a:t>
            </a:r>
            <a:r>
              <a:rPr lang="ko-KR" altLang="en-US" dirty="0" err="1"/>
              <a:t>맵</a:t>
            </a:r>
            <a:r>
              <a:rPr lang="en-US" altLang="ko-KR" dirty="0"/>
              <a:t>, </a:t>
            </a:r>
            <a:r>
              <a:rPr lang="ko-KR" altLang="en-US" dirty="0"/>
              <a:t>메뉴 컨트롤</a:t>
            </a:r>
            <a:endParaRPr lang="en-US" altLang="ko-KR" dirty="0"/>
          </a:p>
          <a:p>
            <a:pPr lvl="1">
              <a:defRPr/>
            </a:pPr>
            <a:r>
              <a:rPr lang="ko-KR" altLang="en-US" dirty="0"/>
              <a:t>로그인</a:t>
            </a:r>
            <a:r>
              <a:rPr lang="en-US" altLang="ko-KR" dirty="0"/>
              <a:t>(Login) : </a:t>
            </a:r>
            <a:r>
              <a:rPr lang="ko-KR" altLang="en-US" dirty="0"/>
              <a:t>로그인</a:t>
            </a:r>
            <a:r>
              <a:rPr lang="en-US" altLang="ko-KR" dirty="0"/>
              <a:t>, </a:t>
            </a:r>
            <a:r>
              <a:rPr lang="ko-KR" altLang="en-US" dirty="0"/>
              <a:t>사용자 인증</a:t>
            </a:r>
            <a:endParaRPr lang="en-US" altLang="ko-KR" dirty="0"/>
          </a:p>
          <a:p>
            <a:pPr lvl="1">
              <a:defRPr/>
            </a:pPr>
            <a:r>
              <a:rPr lang="en-US" altLang="ko-KR" dirty="0" err="1"/>
              <a:t>WebParts</a:t>
            </a:r>
            <a:endParaRPr lang="en-US" altLang="ko-KR" dirty="0"/>
          </a:p>
          <a:p>
            <a:pPr lvl="1">
              <a:defRPr/>
            </a:pPr>
            <a:r>
              <a:rPr lang="en-US" altLang="ko-KR" dirty="0"/>
              <a:t>HTML  </a:t>
            </a:r>
            <a:endParaRPr lang="ko-KR" altLang="en-US" dirty="0"/>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4814"/>
          <a:stretch/>
        </p:blipFill>
        <p:spPr bwMode="auto">
          <a:xfrm>
            <a:off x="7440890" y="2431243"/>
            <a:ext cx="1512168" cy="40941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2189155"/>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기본</a:t>
            </a:r>
            <a:r>
              <a:rPr lang="en-US" altLang="ko-KR" dirty="0"/>
              <a:t> </a:t>
            </a:r>
            <a:r>
              <a:rPr lang="ko-KR" altLang="en-US" dirty="0"/>
              <a:t>컨트롤</a:t>
            </a:r>
          </a:p>
        </p:txBody>
      </p:sp>
      <p:sp>
        <p:nvSpPr>
          <p:cNvPr id="4" name="내용 개체 틀 3"/>
          <p:cNvSpPr>
            <a:spLocks noGrp="1"/>
          </p:cNvSpPr>
          <p:nvPr>
            <p:ph idx="1"/>
          </p:nvPr>
        </p:nvSpPr>
        <p:spPr>
          <a:xfrm>
            <a:off x="107504" y="981075"/>
            <a:ext cx="8928992" cy="5519738"/>
          </a:xfrm>
        </p:spPr>
        <p:txBody>
          <a:bodyPr/>
          <a:lstStyle/>
          <a:p>
            <a:pPr>
              <a:lnSpc>
                <a:spcPct val="110000"/>
              </a:lnSpc>
              <a:defRPr/>
            </a:pPr>
            <a:r>
              <a:rPr lang="ko-KR" altLang="en-US" dirty="0"/>
              <a:t>컨트롤</a:t>
            </a:r>
            <a:endParaRPr lang="en-US" altLang="ko-KR" dirty="0"/>
          </a:p>
          <a:p>
            <a:pPr lvl="1">
              <a:lnSpc>
                <a:spcPct val="110000"/>
              </a:lnSpc>
              <a:defRPr/>
            </a:pPr>
            <a:r>
              <a:rPr lang="ko-KR" altLang="en-US" dirty="0"/>
              <a:t>사용자에게 데이터를 보여주고 바꿀 수 있도록 </a:t>
            </a:r>
            <a:endParaRPr lang="en-US" altLang="ko-KR" dirty="0"/>
          </a:p>
          <a:p>
            <a:pPr marL="432000" lvl="1" indent="0">
              <a:lnSpc>
                <a:spcPct val="110000"/>
              </a:lnSpc>
              <a:buNone/>
              <a:defRPr/>
            </a:pPr>
            <a:r>
              <a:rPr lang="en-US" altLang="ko-KR" dirty="0"/>
              <a:t>  </a:t>
            </a:r>
            <a:r>
              <a:rPr lang="ko-KR" altLang="en-US" dirty="0"/>
              <a:t>하는 사용자 인터페이스</a:t>
            </a:r>
            <a:endParaRPr lang="en-US" altLang="ko-KR" dirty="0"/>
          </a:p>
          <a:p>
            <a:pPr>
              <a:lnSpc>
                <a:spcPct val="110000"/>
              </a:lnSpc>
              <a:defRPr/>
            </a:pPr>
            <a:r>
              <a:rPr lang="ko-KR" altLang="en-US" dirty="0"/>
              <a:t>대표적인 기본 컨트롤</a:t>
            </a:r>
            <a:endParaRPr lang="en-US" altLang="ko-KR" dirty="0"/>
          </a:p>
          <a:p>
            <a:pPr lvl="1">
              <a:lnSpc>
                <a:spcPct val="110000"/>
              </a:lnSpc>
              <a:defRPr/>
            </a:pPr>
            <a:r>
              <a:rPr lang="ko-KR" altLang="en-US" dirty="0"/>
              <a:t>레이블</a:t>
            </a:r>
            <a:r>
              <a:rPr lang="en-US" altLang="ko-KR" dirty="0"/>
              <a:t>(Label)</a:t>
            </a:r>
          </a:p>
          <a:p>
            <a:pPr lvl="1">
              <a:lnSpc>
                <a:spcPct val="110000"/>
              </a:lnSpc>
              <a:defRPr/>
            </a:pPr>
            <a:r>
              <a:rPr lang="ko-KR" altLang="en-US" dirty="0"/>
              <a:t>버튼</a:t>
            </a:r>
            <a:r>
              <a:rPr lang="en-US" altLang="ko-KR" dirty="0"/>
              <a:t>(Button)</a:t>
            </a:r>
          </a:p>
          <a:p>
            <a:pPr lvl="1">
              <a:lnSpc>
                <a:spcPct val="110000"/>
              </a:lnSpc>
              <a:defRPr/>
            </a:pPr>
            <a:r>
              <a:rPr lang="ko-KR" altLang="en-US" dirty="0"/>
              <a:t>체크박스</a:t>
            </a:r>
            <a:r>
              <a:rPr lang="en-US" altLang="ko-KR" dirty="0"/>
              <a:t>(</a:t>
            </a:r>
            <a:r>
              <a:rPr lang="en-US" altLang="ko-KR" dirty="0" err="1"/>
              <a:t>CheckBox</a:t>
            </a:r>
            <a:r>
              <a:rPr lang="en-US" altLang="ko-KR" dirty="0"/>
              <a:t>)</a:t>
            </a:r>
          </a:p>
          <a:p>
            <a:pPr lvl="1">
              <a:lnSpc>
                <a:spcPct val="110000"/>
              </a:lnSpc>
              <a:defRPr/>
            </a:pPr>
            <a:r>
              <a:rPr lang="ko-KR" altLang="en-US" dirty="0"/>
              <a:t>라디오버튼</a:t>
            </a:r>
            <a:r>
              <a:rPr lang="en-US" altLang="ko-KR" dirty="0"/>
              <a:t>(</a:t>
            </a:r>
            <a:r>
              <a:rPr lang="en-US" altLang="ko-KR" dirty="0" err="1"/>
              <a:t>RadioButton</a:t>
            </a:r>
            <a:r>
              <a:rPr lang="en-US" altLang="ko-KR" dirty="0"/>
              <a:t>)</a:t>
            </a:r>
          </a:p>
          <a:p>
            <a:pPr lvl="1">
              <a:lnSpc>
                <a:spcPct val="110000"/>
              </a:lnSpc>
              <a:defRPr/>
            </a:pPr>
            <a:r>
              <a:rPr lang="ko-KR" altLang="en-US" dirty="0"/>
              <a:t>리스트박스</a:t>
            </a:r>
            <a:r>
              <a:rPr lang="en-US" altLang="ko-KR" dirty="0"/>
              <a:t>(</a:t>
            </a:r>
            <a:r>
              <a:rPr lang="en-US" altLang="ko-KR" dirty="0" err="1"/>
              <a:t>ListBox</a:t>
            </a:r>
            <a:r>
              <a:rPr lang="en-US" altLang="ko-KR" dirty="0"/>
              <a:t>)</a:t>
            </a:r>
          </a:p>
          <a:p>
            <a:pPr lvl="1">
              <a:lnSpc>
                <a:spcPct val="110000"/>
              </a:lnSpc>
              <a:defRPr/>
            </a:pPr>
            <a:r>
              <a:rPr lang="ko-KR" altLang="en-US" dirty="0"/>
              <a:t>텍스트박스</a:t>
            </a:r>
            <a:r>
              <a:rPr lang="en-US" altLang="ko-KR" dirty="0"/>
              <a:t>(</a:t>
            </a:r>
            <a:r>
              <a:rPr lang="en-US" altLang="ko-KR" dirty="0" err="1"/>
              <a:t>TextBox</a:t>
            </a:r>
            <a:r>
              <a:rPr lang="en-US" altLang="ko-KR" dirty="0"/>
              <a:t>)</a:t>
            </a:r>
          </a:p>
          <a:p>
            <a:pPr lvl="1">
              <a:lnSpc>
                <a:spcPct val="110000"/>
              </a:lnSpc>
              <a:defRPr/>
            </a:pPr>
            <a:r>
              <a:rPr lang="ko-KR" altLang="en-US" dirty="0"/>
              <a:t>이미지</a:t>
            </a:r>
            <a:r>
              <a:rPr lang="en-US" altLang="ko-KR" dirty="0"/>
              <a:t>(Image)</a:t>
            </a:r>
          </a:p>
          <a:p>
            <a:pPr lvl="1">
              <a:lnSpc>
                <a:spcPct val="110000"/>
              </a:lnSpc>
              <a:defRPr/>
            </a:pPr>
            <a:r>
              <a:rPr lang="ko-KR" altLang="en-US" dirty="0"/>
              <a:t>패널</a:t>
            </a:r>
            <a:r>
              <a:rPr lang="en-US" altLang="ko-KR" dirty="0"/>
              <a:t>(Panel)</a:t>
            </a:r>
          </a:p>
          <a:p>
            <a:pPr lvl="1">
              <a:lnSpc>
                <a:spcPct val="110000"/>
              </a:lnSpc>
              <a:defRPr/>
            </a:pPr>
            <a:r>
              <a:rPr lang="en-US" altLang="ko-KR" dirty="0"/>
              <a:t>…</a:t>
            </a:r>
            <a:endParaRPr lang="ko-KR" altLang="en-US" dirty="0"/>
          </a:p>
        </p:txBody>
      </p:sp>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959"/>
          <a:stretch/>
        </p:blipFill>
        <p:spPr bwMode="auto">
          <a:xfrm>
            <a:off x="7308304" y="0"/>
            <a:ext cx="1656184" cy="6757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109739"/>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기본 속성 </a:t>
            </a:r>
            <a:r>
              <a:rPr lang="en-US" altLang="ko-KR" dirty="0"/>
              <a:t>(</a:t>
            </a:r>
            <a:r>
              <a:rPr lang="en-US" altLang="ko-KR" dirty="0">
                <a:solidFill>
                  <a:srgbClr val="0070C0"/>
                </a:solidFill>
              </a:rPr>
              <a:t>Button</a:t>
            </a:r>
            <a:r>
              <a:rPr lang="ko-KR" altLang="en-US" dirty="0"/>
              <a:t>을 중심으로</a:t>
            </a:r>
            <a:r>
              <a:rPr lang="en-US" altLang="ko-KR" dirty="0"/>
              <a:t>)</a:t>
            </a:r>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3535120815"/>
              </p:ext>
            </p:extLst>
          </p:nvPr>
        </p:nvGraphicFramePr>
        <p:xfrm>
          <a:off x="179512" y="1052732"/>
          <a:ext cx="5726410" cy="5111532"/>
        </p:xfrm>
        <a:graphic>
          <a:graphicData uri="http://schemas.openxmlformats.org/drawingml/2006/table">
            <a:tbl>
              <a:tblPr firstRow="1" bandRow="1">
                <a:tableStyleId>{21E4AEA4-8DFA-4A89-87EB-49C32662AFE0}</a:tableStyleId>
              </a:tblPr>
              <a:tblGrid>
                <a:gridCol w="1857375">
                  <a:extLst>
                    <a:ext uri="{9D8B030D-6E8A-4147-A177-3AD203B41FA5}">
                      <a16:colId xmlns:a16="http://schemas.microsoft.com/office/drawing/2014/main" val="20000"/>
                    </a:ext>
                  </a:extLst>
                </a:gridCol>
                <a:gridCol w="3869035">
                  <a:extLst>
                    <a:ext uri="{9D8B030D-6E8A-4147-A177-3AD203B41FA5}">
                      <a16:colId xmlns:a16="http://schemas.microsoft.com/office/drawing/2014/main" val="20001"/>
                    </a:ext>
                  </a:extLst>
                </a:gridCol>
              </a:tblGrid>
              <a:tr h="425961">
                <a:tc>
                  <a:txBody>
                    <a:bodyPr/>
                    <a:lstStyle/>
                    <a:p>
                      <a:pPr algn="ctr" latinLnBrk="1"/>
                      <a:r>
                        <a:rPr lang="ko-KR" altLang="en-US" sz="2000" b="1" dirty="0">
                          <a:latin typeface="맑은 고딕" pitchFamily="50" charset="-127"/>
                          <a:ea typeface="맑은 고딕" pitchFamily="50" charset="-127"/>
                        </a:rPr>
                        <a:t>속성</a:t>
                      </a: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latinLnBrk="1"/>
                      <a:r>
                        <a:rPr lang="ko-KR" altLang="en-US" sz="2000" b="1" dirty="0">
                          <a:latin typeface="맑은 고딕" pitchFamily="50" charset="-127"/>
                          <a:ea typeface="맑은 고딕" pitchFamily="50" charset="-127"/>
                        </a:rPr>
                        <a:t>설명</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25961">
                <a:tc>
                  <a:txBody>
                    <a:bodyPr/>
                    <a:lstStyle/>
                    <a:p>
                      <a:pPr latinLnBrk="1"/>
                      <a:r>
                        <a:rPr lang="en-US" altLang="ko-KR" sz="2000" b="1" dirty="0">
                          <a:latin typeface="맑은 고딕" pitchFamily="50" charset="-127"/>
                          <a:ea typeface="맑은 고딕" pitchFamily="50" charset="-127"/>
                        </a:rPr>
                        <a:t>Enabled</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활성화 여부 </a:t>
                      </a:r>
                      <a:r>
                        <a:rPr lang="en-US" altLang="ko-KR" sz="2000" b="1" dirty="0">
                          <a:latin typeface="맑은 고딕" pitchFamily="50" charset="-127"/>
                          <a:ea typeface="맑은 고딕" pitchFamily="50" charset="-127"/>
                        </a:rPr>
                        <a:t>(</a:t>
                      </a:r>
                      <a:r>
                        <a:rPr lang="en-US" altLang="ko-KR" sz="2000" b="1" dirty="0">
                          <a:solidFill>
                            <a:srgbClr val="0000FF"/>
                          </a:solidFill>
                          <a:latin typeface="맑은 고딕" pitchFamily="50" charset="-127"/>
                          <a:ea typeface="맑은 고딕" pitchFamily="50" charset="-127"/>
                        </a:rPr>
                        <a:t>True</a:t>
                      </a:r>
                      <a:r>
                        <a:rPr lang="en-US" altLang="ko-KR" sz="2000" b="1" dirty="0">
                          <a:latin typeface="맑은 고딕" pitchFamily="50" charset="-127"/>
                          <a:ea typeface="맑은 고딕" pitchFamily="50" charset="-127"/>
                        </a:rPr>
                        <a:t>/</a:t>
                      </a:r>
                      <a:r>
                        <a:rPr lang="en-US" altLang="ko-KR" sz="2000" b="1" dirty="0">
                          <a:solidFill>
                            <a:srgbClr val="0000FF"/>
                          </a:solidFill>
                          <a:latin typeface="맑은 고딕" pitchFamily="50" charset="-127"/>
                          <a:ea typeface="맑은 고딕" pitchFamily="50" charset="-127"/>
                        </a:rPr>
                        <a:t>False</a:t>
                      </a:r>
                      <a:r>
                        <a:rPr lang="en-US" altLang="ko-KR" sz="2000" b="1" dirty="0">
                          <a:latin typeface="맑은 고딕" pitchFamily="50" charset="-127"/>
                          <a:ea typeface="맑은 고딕" pitchFamily="50" charset="-127"/>
                        </a:rPr>
                        <a:t>)</a:t>
                      </a:r>
                      <a:endParaRPr lang="ko-KR" altLang="en-US" sz="2000" b="1" dirty="0">
                        <a:latin typeface="맑은 고딕" pitchFamily="50" charset="-127"/>
                        <a:ea typeface="맑은 고딕" pitchFamily="50" charset="-127"/>
                      </a:endParaRP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5961">
                <a:tc>
                  <a:txBody>
                    <a:bodyPr/>
                    <a:lstStyle/>
                    <a:p>
                      <a:pPr latinLnBrk="1"/>
                      <a:r>
                        <a:rPr lang="en-US" altLang="ko-KR" sz="2000" b="1" dirty="0">
                          <a:latin typeface="맑은 고딕" pitchFamily="50" charset="-127"/>
                          <a:ea typeface="맑은 고딕" pitchFamily="50" charset="-127"/>
                        </a:rPr>
                        <a:t>Visible</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보일 지</a:t>
                      </a:r>
                      <a:r>
                        <a:rPr lang="en-US" altLang="ko-KR" sz="2000" b="1" dirty="0">
                          <a:latin typeface="맑은 고딕" pitchFamily="50" charset="-127"/>
                          <a:ea typeface="맑은 고딕" pitchFamily="50" charset="-127"/>
                        </a:rPr>
                        <a:t> </a:t>
                      </a:r>
                      <a:r>
                        <a:rPr lang="ko-KR" altLang="en-US" sz="2000" b="1" dirty="0">
                          <a:latin typeface="맑은 고딕" pitchFamily="50" charset="-127"/>
                          <a:ea typeface="맑은 고딕" pitchFamily="50" charset="-127"/>
                        </a:rPr>
                        <a:t>여부 </a:t>
                      </a:r>
                      <a:r>
                        <a:rPr lang="en-US" altLang="ko-KR" sz="2000" b="1" dirty="0">
                          <a:latin typeface="맑은 고딕" pitchFamily="50" charset="-127"/>
                          <a:ea typeface="맑은 고딕" pitchFamily="50" charset="-127"/>
                        </a:rPr>
                        <a:t>(</a:t>
                      </a:r>
                      <a:r>
                        <a:rPr lang="en-US" altLang="ko-KR" sz="2000" b="1" dirty="0">
                          <a:solidFill>
                            <a:srgbClr val="0000FF"/>
                          </a:solidFill>
                          <a:latin typeface="맑은 고딕" pitchFamily="50" charset="-127"/>
                          <a:ea typeface="맑은 고딕" pitchFamily="50" charset="-127"/>
                        </a:rPr>
                        <a:t>True</a:t>
                      </a:r>
                      <a:r>
                        <a:rPr lang="en-US" altLang="ko-KR" sz="2000" b="1" dirty="0">
                          <a:latin typeface="맑은 고딕" pitchFamily="50" charset="-127"/>
                          <a:ea typeface="맑은 고딕" pitchFamily="50" charset="-127"/>
                        </a:rPr>
                        <a:t>/</a:t>
                      </a:r>
                      <a:r>
                        <a:rPr lang="en-US" altLang="ko-KR" sz="2000" b="1" dirty="0">
                          <a:solidFill>
                            <a:srgbClr val="0000FF"/>
                          </a:solidFill>
                          <a:latin typeface="맑은 고딕" pitchFamily="50" charset="-127"/>
                          <a:ea typeface="맑은 고딕" pitchFamily="50" charset="-127"/>
                        </a:rPr>
                        <a:t>False</a:t>
                      </a:r>
                      <a:r>
                        <a:rPr lang="en-US" altLang="ko-KR" sz="2000" b="1" dirty="0">
                          <a:latin typeface="맑은 고딕" pitchFamily="50" charset="-127"/>
                          <a:ea typeface="맑은 고딕" pitchFamily="50" charset="-127"/>
                        </a:rPr>
                        <a:t>)</a:t>
                      </a:r>
                      <a:endParaRPr lang="ko-KR" altLang="en-US" sz="2000" b="1" dirty="0">
                        <a:latin typeface="맑은 고딕" pitchFamily="50" charset="-127"/>
                        <a:ea typeface="맑은 고딕" pitchFamily="50" charset="-127"/>
                      </a:endParaRP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5961">
                <a:tc>
                  <a:txBody>
                    <a:bodyPr/>
                    <a:lstStyle/>
                    <a:p>
                      <a:pPr latinLnBrk="1"/>
                      <a:r>
                        <a:rPr lang="en-US" altLang="ko-KR" sz="2000" b="1" dirty="0">
                          <a:latin typeface="맑은 고딕" pitchFamily="50" charset="-127"/>
                          <a:ea typeface="맑은 고딕" pitchFamily="50" charset="-127"/>
                        </a:rPr>
                        <a:t>ToolTips</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마우스가 위에 있을 때 표시문자</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5961">
                <a:tc>
                  <a:txBody>
                    <a:bodyPr/>
                    <a:lstStyle/>
                    <a:p>
                      <a:r>
                        <a:rPr lang="en-US" altLang="ko-KR" sz="2000" b="1" dirty="0">
                          <a:latin typeface="맑은 고딕" pitchFamily="50" charset="-127"/>
                          <a:ea typeface="맑은 고딕" pitchFamily="50" charset="-127"/>
                        </a:rPr>
                        <a:t>(ID)</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프로그래밍 시 활용하는 이름</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25961">
                <a:tc>
                  <a:txBody>
                    <a:bodyPr/>
                    <a:lstStyle/>
                    <a:p>
                      <a:pPr latinLnBrk="1"/>
                      <a:r>
                        <a:rPr lang="en-US" altLang="ko-KR" sz="2000" b="1" dirty="0" err="1">
                          <a:latin typeface="맑은 고딕" pitchFamily="50" charset="-127"/>
                          <a:ea typeface="맑은 고딕" pitchFamily="50" charset="-127"/>
                        </a:rPr>
                        <a:t>BackColor</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바탕색 지정</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25961">
                <a:tc>
                  <a:txBody>
                    <a:bodyPr/>
                    <a:lstStyle/>
                    <a:p>
                      <a:pPr latinLnBrk="1"/>
                      <a:r>
                        <a:rPr lang="en-US" altLang="ko-KR" sz="2000" b="1" dirty="0" err="1">
                          <a:latin typeface="맑은 고딕" pitchFamily="50" charset="-127"/>
                          <a:ea typeface="맑은 고딕" pitchFamily="50" charset="-127"/>
                        </a:rPr>
                        <a:t>BorderColor</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err="1">
                          <a:latin typeface="맑은 고딕" pitchFamily="50" charset="-127"/>
                          <a:ea typeface="맑은 고딕" pitchFamily="50" charset="-127"/>
                        </a:rPr>
                        <a:t>테두리색</a:t>
                      </a:r>
                      <a:r>
                        <a:rPr lang="ko-KR" altLang="en-US" sz="2000" b="1" dirty="0">
                          <a:latin typeface="맑은 고딕" pitchFamily="50" charset="-127"/>
                          <a:ea typeface="맑은 고딕" pitchFamily="50" charset="-127"/>
                        </a:rPr>
                        <a:t> 지정</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25961">
                <a:tc>
                  <a:txBody>
                    <a:bodyPr/>
                    <a:lstStyle/>
                    <a:p>
                      <a:pPr latinLnBrk="1"/>
                      <a:r>
                        <a:rPr lang="en-US" altLang="ko-KR" sz="2000" b="1" dirty="0" err="1">
                          <a:latin typeface="맑은 고딕" pitchFamily="50" charset="-127"/>
                          <a:ea typeface="맑은 고딕" pitchFamily="50" charset="-127"/>
                        </a:rPr>
                        <a:t>BorderStyle</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테두리 스타일</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25961">
                <a:tc>
                  <a:txBody>
                    <a:bodyPr/>
                    <a:lstStyle/>
                    <a:p>
                      <a:pPr latinLnBrk="1"/>
                      <a:r>
                        <a:rPr lang="en-US" altLang="ko-KR" sz="2000" b="1" dirty="0" err="1">
                          <a:latin typeface="맑은 고딕" pitchFamily="50" charset="-127"/>
                          <a:ea typeface="맑은 고딕" pitchFamily="50" charset="-127"/>
                        </a:rPr>
                        <a:t>BorderWidth</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테두리 두께</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25961">
                <a:tc>
                  <a:txBody>
                    <a:bodyPr/>
                    <a:lstStyle/>
                    <a:p>
                      <a:pPr latinLnBrk="1"/>
                      <a:r>
                        <a:rPr lang="en-US" altLang="ko-KR" sz="2000" b="1" dirty="0">
                          <a:latin typeface="맑은 고딕" pitchFamily="50" charset="-127"/>
                          <a:ea typeface="맑은 고딕" pitchFamily="50" charset="-127"/>
                        </a:rPr>
                        <a:t>Font</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글꼴</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25961">
                <a:tc>
                  <a:txBody>
                    <a:bodyPr/>
                    <a:lstStyle/>
                    <a:p>
                      <a:pPr latinLnBrk="1"/>
                      <a:r>
                        <a:rPr lang="en-US" altLang="ko-KR" sz="2000" b="1" dirty="0" err="1">
                          <a:latin typeface="맑은 고딕" pitchFamily="50" charset="-127"/>
                          <a:ea typeface="맑은 고딕" pitchFamily="50" charset="-127"/>
                        </a:rPr>
                        <a:t>ForeColor</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컨트롤 내의 텍스트 색</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25961">
                <a:tc>
                  <a:txBody>
                    <a:bodyPr/>
                    <a:lstStyle/>
                    <a:p>
                      <a:pPr latinLnBrk="1"/>
                      <a:r>
                        <a:rPr lang="en-US" altLang="ko-KR" sz="2000" b="1" dirty="0">
                          <a:latin typeface="맑은 고딕" pitchFamily="50" charset="-127"/>
                          <a:ea typeface="맑은 고딕" pitchFamily="50" charset="-127"/>
                        </a:rPr>
                        <a:t>Text</a:t>
                      </a:r>
                      <a:endParaRPr lang="ko-KR" altLang="en-US" sz="2000" b="1" dirty="0">
                        <a:latin typeface="맑은 고딕" pitchFamily="50" charset="-127"/>
                        <a:ea typeface="맑은 고딕" pitchFamily="50" charset="-127"/>
                      </a:endParaRPr>
                    </a:p>
                  </a:txBody>
                  <a:tcPr marL="91439" marR="91439" marT="45717" marB="4571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2000" b="1" dirty="0">
                          <a:latin typeface="맑은 고딕" pitchFamily="50" charset="-127"/>
                          <a:ea typeface="맑은 고딕" pitchFamily="50" charset="-127"/>
                        </a:rPr>
                        <a:t>버튼에 표시할 문자열</a:t>
                      </a:r>
                    </a:p>
                  </a:txBody>
                  <a:tcPr marL="91439" marR="91439" marT="45717" marB="45717">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736" y="1075596"/>
            <a:ext cx="2789961"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5761427"/>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이벤트 </a:t>
            </a:r>
            <a:r>
              <a:rPr lang="en-US" altLang="ko-KR" dirty="0"/>
              <a:t>(</a:t>
            </a:r>
            <a:r>
              <a:rPr lang="en-US" altLang="ko-KR" dirty="0">
                <a:solidFill>
                  <a:srgbClr val="0070C0"/>
                </a:solidFill>
              </a:rPr>
              <a:t>Button</a:t>
            </a:r>
            <a:r>
              <a:rPr lang="ko-KR" altLang="en-US" dirty="0"/>
              <a:t>을 중심으로</a:t>
            </a:r>
            <a:r>
              <a:rPr lang="en-US" altLang="ko-KR" dirty="0"/>
              <a:t>)</a:t>
            </a:r>
            <a:endParaRPr lang="ko-KR" altLang="en-US" dirty="0"/>
          </a:p>
        </p:txBody>
      </p:sp>
      <p:sp>
        <p:nvSpPr>
          <p:cNvPr id="4" name="내용 개체 틀 3"/>
          <p:cNvSpPr>
            <a:spLocks noGrp="1"/>
          </p:cNvSpPr>
          <p:nvPr>
            <p:ph idx="1"/>
          </p:nvPr>
        </p:nvSpPr>
        <p:spPr>
          <a:xfrm>
            <a:off x="107950" y="981075"/>
            <a:ext cx="8784529" cy="5519738"/>
          </a:xfrm>
        </p:spPr>
        <p:txBody>
          <a:bodyPr/>
          <a:lstStyle/>
          <a:p>
            <a:r>
              <a:rPr lang="ko-KR" altLang="en-US" dirty="0"/>
              <a:t>이벤트 </a:t>
            </a:r>
            <a:r>
              <a:rPr lang="en-US" altLang="ko-KR" dirty="0">
                <a:sym typeface="Wingdings" panose="05000000000000000000" pitchFamily="2" charset="2"/>
              </a:rPr>
              <a:t> </a:t>
            </a:r>
            <a:r>
              <a:rPr lang="ko-KR" altLang="en-US" dirty="0">
                <a:sym typeface="Wingdings" panose="05000000000000000000" pitchFamily="2" charset="2"/>
              </a:rPr>
              <a:t>동작 구현</a:t>
            </a:r>
            <a:endParaRPr lang="en-US" altLang="ko-KR" dirty="0">
              <a:sym typeface="Wingdings" panose="05000000000000000000" pitchFamily="2" charset="2"/>
            </a:endParaRPr>
          </a:p>
          <a:p>
            <a:pPr lvl="1"/>
            <a:r>
              <a:rPr lang="ko-KR" altLang="en-US" dirty="0">
                <a:sym typeface="Wingdings" panose="05000000000000000000" pitchFamily="2" charset="2"/>
              </a:rPr>
              <a:t>기본 이벤트는 컨트롤을 </a:t>
            </a:r>
            <a:r>
              <a:rPr lang="ko-KR" altLang="en-US" dirty="0" err="1">
                <a:solidFill>
                  <a:srgbClr val="00B050"/>
                </a:solidFill>
                <a:sym typeface="Wingdings" panose="05000000000000000000" pitchFamily="2" charset="2"/>
              </a:rPr>
              <a:t>더블클릭</a:t>
            </a:r>
            <a:r>
              <a:rPr lang="ko-KR" altLang="en-US" dirty="0" err="1">
                <a:sym typeface="Wingdings" panose="05000000000000000000" pitchFamily="2" charset="2"/>
              </a:rPr>
              <a:t>하면</a:t>
            </a:r>
            <a:r>
              <a:rPr lang="ko-KR" altLang="en-US" dirty="0">
                <a:sym typeface="Wingdings" panose="05000000000000000000" pitchFamily="2" charset="2"/>
              </a:rPr>
              <a:t> 됨</a:t>
            </a:r>
            <a:endParaRPr lang="en-US" altLang="ko-KR" dirty="0">
              <a:sym typeface="Wingdings" panose="05000000000000000000" pitchFamily="2" charset="2"/>
            </a:endParaRPr>
          </a:p>
          <a:p>
            <a:pPr lvl="1"/>
            <a:r>
              <a:rPr lang="ko-KR" altLang="en-US" dirty="0">
                <a:sym typeface="Wingdings" panose="05000000000000000000" pitchFamily="2" charset="2"/>
              </a:rPr>
              <a:t>다른 이벤트는 </a:t>
            </a:r>
            <a:r>
              <a:rPr lang="ko-KR" altLang="en-US" dirty="0" err="1">
                <a:sym typeface="Wingdings" panose="05000000000000000000" pitchFamily="2" charset="2"/>
              </a:rPr>
              <a:t>속성창의</a:t>
            </a:r>
            <a:r>
              <a:rPr lang="ko-KR" altLang="en-US" dirty="0">
                <a:sym typeface="Wingdings" panose="05000000000000000000" pitchFamily="2" charset="2"/>
              </a:rPr>
              <a:t> 이벤트 버튼을 이용하여 추가</a:t>
            </a:r>
            <a:endParaRPr lang="en-US" altLang="ko-KR" dirty="0">
              <a:sym typeface="Wingdings" panose="05000000000000000000" pitchFamily="2" charset="2"/>
            </a:endParaRPr>
          </a:p>
          <a:p>
            <a:pPr marL="432000" lvl="1" indent="0">
              <a:buNone/>
            </a:pPr>
            <a:r>
              <a:rPr lang="en-US" altLang="ko-KR" dirty="0">
                <a:sym typeface="Wingdings" panose="05000000000000000000" pitchFamily="2" charset="2"/>
              </a:rPr>
              <a:t> “</a:t>
            </a:r>
            <a:r>
              <a:rPr lang="ko-KR" altLang="en-US" dirty="0">
                <a:sym typeface="Wingdings" panose="05000000000000000000" pitchFamily="2" charset="2"/>
              </a:rPr>
              <a:t>코드 보기</a:t>
            </a:r>
            <a:r>
              <a:rPr lang="en-US" altLang="ko-KR" dirty="0">
                <a:sym typeface="Wingdings" panose="05000000000000000000" pitchFamily="2" charset="2"/>
              </a:rPr>
              <a:t>”</a:t>
            </a:r>
            <a:r>
              <a:rPr lang="ko-KR" altLang="en-US" dirty="0">
                <a:sym typeface="Wingdings" panose="05000000000000000000" pitchFamily="2" charset="2"/>
              </a:rPr>
              <a:t> 창 자동 생성</a:t>
            </a:r>
            <a:endParaRPr lang="ko-KR" altLang="en-US" dirty="0"/>
          </a:p>
        </p:txBody>
      </p:sp>
      <p:pic>
        <p:nvPicPr>
          <p:cNvPr id="3" name="그림 2"/>
          <p:cNvPicPr>
            <a:picLocks noChangeAspect="1"/>
          </p:cNvPicPr>
          <p:nvPr/>
        </p:nvPicPr>
        <p:blipFill>
          <a:blip r:embed="rId2"/>
          <a:stretch>
            <a:fillRect/>
          </a:stretch>
        </p:blipFill>
        <p:spPr>
          <a:xfrm>
            <a:off x="1583668" y="2924944"/>
            <a:ext cx="5976664" cy="3415237"/>
          </a:xfrm>
          <a:prstGeom prst="rect">
            <a:avLst/>
          </a:prstGeom>
          <a:ln>
            <a:solidFill>
              <a:schemeClr val="tx1">
                <a:lumMod val="50000"/>
                <a:lumOff val="50000"/>
              </a:schemeClr>
            </a:solidFill>
          </a:ln>
        </p:spPr>
      </p:pic>
      <p:sp>
        <p:nvSpPr>
          <p:cNvPr id="5" name="직사각형 4"/>
          <p:cNvSpPr/>
          <p:nvPr/>
        </p:nvSpPr>
        <p:spPr>
          <a:xfrm>
            <a:off x="2699792" y="3586871"/>
            <a:ext cx="360040" cy="36004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사각형 설명선 7"/>
          <p:cNvSpPr/>
          <p:nvPr/>
        </p:nvSpPr>
        <p:spPr>
          <a:xfrm>
            <a:off x="3362475" y="5085184"/>
            <a:ext cx="1209525" cy="720080"/>
          </a:xfrm>
          <a:prstGeom prst="wedgeRoundRectCallout">
            <a:avLst>
              <a:gd name="adj1" fmla="val -121802"/>
              <a:gd name="adj2" fmla="val -234516"/>
              <a:gd name="adj3" fmla="val 16667"/>
            </a:avLst>
          </a:prstGeom>
          <a:solidFill>
            <a:srgbClr val="FFFFCC"/>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a:solidFill>
                  <a:schemeClr val="tx1"/>
                </a:solidFill>
                <a:latin typeface="맑은 고딕" panose="020B0503020000020004" pitchFamily="50" charset="-127"/>
                <a:ea typeface="맑은 고딕" panose="020B0503020000020004" pitchFamily="50" charset="-127"/>
              </a:rPr>
              <a:t>속성</a:t>
            </a:r>
          </a:p>
        </p:txBody>
      </p:sp>
      <p:sp>
        <p:nvSpPr>
          <p:cNvPr id="10" name="모서리가 둥근 사각형 설명선 9"/>
          <p:cNvSpPr/>
          <p:nvPr/>
        </p:nvSpPr>
        <p:spPr>
          <a:xfrm>
            <a:off x="4829631" y="5086634"/>
            <a:ext cx="1209525" cy="720080"/>
          </a:xfrm>
          <a:prstGeom prst="wedgeRoundRectCallout">
            <a:avLst>
              <a:gd name="adj1" fmla="val -211991"/>
              <a:gd name="adj2" fmla="val -232145"/>
              <a:gd name="adj3" fmla="val 16667"/>
            </a:avLst>
          </a:prstGeom>
          <a:solidFill>
            <a:srgbClr val="FFFFCC"/>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dirty="0">
                <a:solidFill>
                  <a:schemeClr val="tx1"/>
                </a:solidFill>
                <a:latin typeface="맑은 고딕" panose="020B0503020000020004" pitchFamily="50" charset="-127"/>
                <a:ea typeface="맑은 고딕" panose="020B0503020000020004" pitchFamily="50" charset="-127"/>
              </a:rPr>
              <a:t>이벤트</a:t>
            </a:r>
          </a:p>
        </p:txBody>
      </p:sp>
    </p:spTree>
    <p:extLst>
      <p:ext uri="{BB962C8B-B14F-4D97-AF65-F5344CB8AC3E}">
        <p14:creationId xmlns:p14="http://schemas.microsoft.com/office/powerpoint/2010/main" val="76760592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BA20FE-484E-2796-7703-13B7CC0C6EE6}"/>
              </a:ext>
            </a:extLst>
          </p:cNvPr>
          <p:cNvSpPr>
            <a:spLocks noGrp="1"/>
          </p:cNvSpPr>
          <p:nvPr>
            <p:ph type="title"/>
          </p:nvPr>
        </p:nvSpPr>
        <p:spPr/>
        <p:txBody>
          <a:bodyPr/>
          <a:lstStyle/>
          <a:p>
            <a:r>
              <a:rPr lang="en-US" altLang="ko-KR" dirty="0"/>
              <a:t>ASP.NET</a:t>
            </a:r>
            <a:r>
              <a:rPr lang="ko-KR" altLang="en-US" dirty="0"/>
              <a:t>의 특징</a:t>
            </a:r>
          </a:p>
        </p:txBody>
      </p:sp>
      <p:sp>
        <p:nvSpPr>
          <p:cNvPr id="3" name="내용 개체 틀 2">
            <a:extLst>
              <a:ext uri="{FF2B5EF4-FFF2-40B4-BE49-F238E27FC236}">
                <a16:creationId xmlns:a16="http://schemas.microsoft.com/office/drawing/2014/main" id="{E2C1A6B0-DC0C-D57A-95CB-5D6C2BC7DB19}"/>
              </a:ext>
            </a:extLst>
          </p:cNvPr>
          <p:cNvSpPr>
            <a:spLocks noGrp="1"/>
          </p:cNvSpPr>
          <p:nvPr>
            <p:ph idx="1"/>
          </p:nvPr>
        </p:nvSpPr>
        <p:spPr/>
        <p:txBody>
          <a:bodyPr/>
          <a:lstStyle/>
          <a:p>
            <a:r>
              <a:rPr lang="ko-KR" altLang="en-US" dirty="0"/>
              <a:t>이벤트</a:t>
            </a:r>
            <a:r>
              <a:rPr lang="en-US" altLang="ko-KR" dirty="0"/>
              <a:t> </a:t>
            </a:r>
            <a:r>
              <a:rPr lang="ko-KR" altLang="en-US" dirty="0"/>
              <a:t>기반 프로그래밍 모델</a:t>
            </a:r>
            <a:endParaRPr lang="en-US" altLang="ko-KR" dirty="0"/>
          </a:p>
          <a:p>
            <a:r>
              <a:rPr lang="ko-KR" altLang="en-US" dirty="0"/>
              <a:t>컨트롤 기반 페이지</a:t>
            </a:r>
            <a:endParaRPr lang="en-US" altLang="ko-KR" dirty="0"/>
          </a:p>
          <a:p>
            <a:r>
              <a:rPr lang="en-US" altLang="ko-KR" dirty="0"/>
              <a:t>CLR(Common Language Runtime)</a:t>
            </a:r>
            <a:r>
              <a:rPr lang="ko-KR" altLang="en-US" dirty="0"/>
              <a:t>을 통한 언어 독립형 플랫폼 제공</a:t>
            </a:r>
            <a:endParaRPr lang="en-US" altLang="ko-KR" dirty="0"/>
          </a:p>
          <a:p>
            <a:r>
              <a:rPr lang="en-US" altLang="ko-KR" dirty="0"/>
              <a:t>Code-Behind </a:t>
            </a:r>
            <a:r>
              <a:rPr lang="ko-KR" altLang="en-US" dirty="0"/>
              <a:t>모델</a:t>
            </a:r>
            <a:endParaRPr lang="en-US" altLang="ko-KR" dirty="0"/>
          </a:p>
          <a:p>
            <a:r>
              <a:rPr lang="ko-KR" altLang="en-US" dirty="0"/>
              <a:t>성능향상</a:t>
            </a:r>
            <a:endParaRPr lang="en-US" altLang="ko-KR" dirty="0"/>
          </a:p>
          <a:p>
            <a:r>
              <a:rPr lang="ko-KR" altLang="en-US" dirty="0"/>
              <a:t>다양한 웹 브라우저의 지원</a:t>
            </a:r>
          </a:p>
        </p:txBody>
      </p:sp>
    </p:spTree>
    <p:extLst>
      <p:ext uri="{BB962C8B-B14F-4D97-AF65-F5344CB8AC3E}">
        <p14:creationId xmlns:p14="http://schemas.microsoft.com/office/powerpoint/2010/main" val="3241522620"/>
      </p:ext>
    </p:extLst>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과제 </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err="1"/>
              <a:t>실습내용</a:t>
            </a:r>
            <a:endParaRPr lang="en-US" altLang="ko-KR" dirty="0"/>
          </a:p>
          <a:p>
            <a:pPr lvl="1"/>
            <a:r>
              <a:rPr lang="ko-KR" altLang="en-US" dirty="0"/>
              <a:t>파일의 실행결과 화면을 캡처하여 </a:t>
            </a:r>
            <a:r>
              <a:rPr lang="en-US" altLang="ko-KR" dirty="0"/>
              <a:t>LMS</a:t>
            </a:r>
            <a:r>
              <a:rPr lang="ko-KR" altLang="en-US" dirty="0"/>
              <a:t>에 업로드</a:t>
            </a:r>
            <a:endParaRPr lang="en-US" altLang="ko-KR" dirty="0"/>
          </a:p>
          <a:p>
            <a:pPr lvl="2"/>
            <a:r>
              <a:rPr lang="en-US" altLang="ko-KR" dirty="0">
                <a:solidFill>
                  <a:srgbClr val="C00000"/>
                </a:solidFill>
              </a:rPr>
              <a:t>Default.aspx</a:t>
            </a:r>
          </a:p>
          <a:p>
            <a:pPr lvl="2"/>
            <a:r>
              <a:rPr lang="en-US" altLang="ko-KR" dirty="0">
                <a:solidFill>
                  <a:srgbClr val="C00000"/>
                </a:solidFill>
              </a:rPr>
              <a:t>Hello.aspx</a:t>
            </a:r>
          </a:p>
          <a:p>
            <a:r>
              <a:rPr lang="ko-KR" altLang="en-US" dirty="0" err="1"/>
              <a:t>구글링</a:t>
            </a:r>
            <a:r>
              <a:rPr lang="ko-KR" altLang="en-US" dirty="0"/>
              <a:t> </a:t>
            </a:r>
            <a:r>
              <a:rPr lang="en-US" altLang="ko-KR" dirty="0"/>
              <a:t>:</a:t>
            </a:r>
            <a:r>
              <a:rPr lang="ko-KR" altLang="en-US" dirty="0"/>
              <a:t> 다음 네임스페이스 조사</a:t>
            </a:r>
            <a:r>
              <a:rPr lang="en-US" altLang="ko-KR" dirty="0"/>
              <a:t>(</a:t>
            </a:r>
            <a:r>
              <a:rPr lang="ko-KR" altLang="en-US" dirty="0"/>
              <a:t>역할</a:t>
            </a:r>
            <a:r>
              <a:rPr lang="en-US" altLang="ko-KR" dirty="0"/>
              <a:t> </a:t>
            </a:r>
            <a:r>
              <a:rPr lang="ko-KR" altLang="en-US" dirty="0"/>
              <a:t>및 주요 클래스</a:t>
            </a:r>
            <a:r>
              <a:rPr lang="en-US" altLang="ko-KR" dirty="0"/>
              <a:t>)</a:t>
            </a:r>
          </a:p>
          <a:p>
            <a:pPr lvl="1"/>
            <a:r>
              <a:rPr lang="en-US" altLang="ko-KR" dirty="0"/>
              <a:t>System</a:t>
            </a:r>
          </a:p>
          <a:p>
            <a:pPr lvl="1"/>
            <a:r>
              <a:rPr lang="en-US" altLang="ko-KR" dirty="0" err="1"/>
              <a:t>System.Collections.Generic</a:t>
            </a:r>
            <a:endParaRPr lang="en-US" altLang="ko-KR" dirty="0"/>
          </a:p>
          <a:p>
            <a:pPr lvl="1"/>
            <a:r>
              <a:rPr lang="en-US" altLang="ko-KR" dirty="0" err="1"/>
              <a:t>System.Linq</a:t>
            </a:r>
            <a:endParaRPr lang="en-US" altLang="ko-KR" dirty="0"/>
          </a:p>
          <a:p>
            <a:pPr lvl="1"/>
            <a:r>
              <a:rPr lang="en-US" altLang="ko-KR" dirty="0" err="1"/>
              <a:t>System.Web</a:t>
            </a:r>
            <a:endParaRPr lang="en-US" altLang="ko-KR" dirty="0"/>
          </a:p>
          <a:p>
            <a:pPr lvl="1"/>
            <a:r>
              <a:rPr lang="en-US" altLang="ko-KR" dirty="0" err="1"/>
              <a:t>System.Web.UI</a:t>
            </a:r>
            <a:endParaRPr lang="en-US" altLang="ko-KR" dirty="0"/>
          </a:p>
          <a:p>
            <a:pPr lvl="1"/>
            <a:r>
              <a:rPr lang="en-US" altLang="ko-KR" dirty="0" err="1"/>
              <a:t>System.Web.UI.WebControls</a:t>
            </a:r>
            <a:endParaRPr lang="ko-KR" altLang="en-US" dirty="0"/>
          </a:p>
          <a:p>
            <a:pPr lvl="1"/>
            <a:endParaRPr lang="ko-KR" altLang="en-US" dirty="0"/>
          </a:p>
        </p:txBody>
      </p:sp>
    </p:spTree>
    <p:extLst>
      <p:ext uri="{BB962C8B-B14F-4D97-AF65-F5344CB8AC3E}">
        <p14:creationId xmlns:p14="http://schemas.microsoft.com/office/powerpoint/2010/main" val="549184774"/>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B9516D-8B80-7D29-1A99-A5DC181C72B0}"/>
              </a:ext>
            </a:extLst>
          </p:cNvPr>
          <p:cNvSpPr>
            <a:spLocks noGrp="1"/>
          </p:cNvSpPr>
          <p:nvPr>
            <p:ph type="title"/>
          </p:nvPr>
        </p:nvSpPr>
        <p:spPr/>
        <p:txBody>
          <a:bodyPr/>
          <a:lstStyle/>
          <a:p>
            <a:r>
              <a:rPr lang="ko-KR" altLang="en-US" dirty="0"/>
              <a:t>웹 프로그래밍 </a:t>
            </a:r>
            <a:r>
              <a:rPr lang="en-US" altLang="ko-KR" dirty="0"/>
              <a:t>(2)</a:t>
            </a:r>
            <a:endParaRPr lang="ko-KR" altLang="en-US" dirty="0"/>
          </a:p>
        </p:txBody>
      </p:sp>
      <p:sp>
        <p:nvSpPr>
          <p:cNvPr id="3" name="내용 개체 틀 2">
            <a:extLst>
              <a:ext uri="{FF2B5EF4-FFF2-40B4-BE49-F238E27FC236}">
                <a16:creationId xmlns:a16="http://schemas.microsoft.com/office/drawing/2014/main" id="{8CF30775-A50F-A665-26C2-F7BA4B167390}"/>
              </a:ext>
            </a:extLst>
          </p:cNvPr>
          <p:cNvSpPr>
            <a:spLocks noGrp="1"/>
          </p:cNvSpPr>
          <p:nvPr>
            <p:ph idx="1"/>
          </p:nvPr>
        </p:nvSpPr>
        <p:spPr/>
        <p:txBody>
          <a:bodyPr/>
          <a:lstStyle/>
          <a:p>
            <a:r>
              <a:rPr lang="ko-KR" altLang="en-US" dirty="0"/>
              <a:t>웹</a:t>
            </a:r>
            <a:r>
              <a:rPr lang="en-US" altLang="ko-KR" dirty="0"/>
              <a:t> </a:t>
            </a:r>
            <a:r>
              <a:rPr lang="ko-KR" altLang="en-US" dirty="0"/>
              <a:t>프로그램</a:t>
            </a:r>
            <a:endParaRPr lang="en-US" altLang="ko-KR" dirty="0"/>
          </a:p>
          <a:p>
            <a:pPr lvl="1"/>
            <a:r>
              <a:rPr lang="ko-KR" altLang="en-US" dirty="0"/>
              <a:t>클라이언트의 요청</a:t>
            </a:r>
            <a:r>
              <a:rPr lang="en-US" altLang="ko-KR" dirty="0"/>
              <a:t>(</a:t>
            </a:r>
            <a:r>
              <a:rPr lang="en-US" altLang="ko-KR" dirty="0">
                <a:solidFill>
                  <a:srgbClr val="7030A0"/>
                </a:solidFill>
              </a:rPr>
              <a:t>request</a:t>
            </a:r>
            <a:r>
              <a:rPr lang="en-US" altLang="ko-KR" dirty="0"/>
              <a:t>)</a:t>
            </a:r>
            <a:r>
              <a:rPr lang="ko-KR" altLang="en-US" dirty="0"/>
              <a:t>에</a:t>
            </a:r>
            <a:r>
              <a:rPr lang="en-US" altLang="ko-KR" dirty="0"/>
              <a:t> </a:t>
            </a:r>
            <a:r>
              <a:rPr lang="ko-KR" altLang="en-US" dirty="0"/>
              <a:t>대응하여 그에 대응하는 데이터를 추출</a:t>
            </a:r>
            <a:r>
              <a:rPr lang="en-US" altLang="ko-KR" dirty="0"/>
              <a:t>, </a:t>
            </a:r>
            <a:r>
              <a:rPr lang="ko-KR" altLang="en-US" dirty="0"/>
              <a:t>가공하여 클라이언트에게 응답</a:t>
            </a:r>
            <a:r>
              <a:rPr lang="en-US" altLang="ko-KR" dirty="0"/>
              <a:t>(</a:t>
            </a:r>
            <a:r>
              <a:rPr lang="en-US" altLang="ko-KR" dirty="0">
                <a:solidFill>
                  <a:srgbClr val="7030A0"/>
                </a:solidFill>
              </a:rPr>
              <a:t>response</a:t>
            </a:r>
            <a:r>
              <a:rPr lang="en-US" altLang="ko-KR" dirty="0"/>
              <a:t>)</a:t>
            </a:r>
            <a:r>
              <a:rPr lang="ko-KR" altLang="en-US" dirty="0"/>
              <a:t>을 전달하는 프로그램</a:t>
            </a:r>
            <a:endParaRPr lang="en-US" altLang="ko-KR" dirty="0"/>
          </a:p>
          <a:p>
            <a:pPr lvl="1"/>
            <a:r>
              <a:rPr lang="ko-KR" altLang="en-US" dirty="0"/>
              <a:t>인터넷 서비스를 이용하여 서로 다른 구성요소</a:t>
            </a:r>
            <a:r>
              <a:rPr lang="en-US" altLang="ko-KR" dirty="0"/>
              <a:t>(PC, Phone </a:t>
            </a:r>
            <a:r>
              <a:rPr lang="ko-KR" altLang="en-US" dirty="0"/>
              <a:t>등</a:t>
            </a:r>
            <a:r>
              <a:rPr lang="en-US" altLang="ko-KR" dirty="0"/>
              <a:t>)</a:t>
            </a:r>
            <a:r>
              <a:rPr lang="ko-KR" altLang="en-US" dirty="0"/>
              <a:t>이 통신할 수 있는 프로그램</a:t>
            </a:r>
            <a:endParaRPr lang="en-US" altLang="ko-KR" dirty="0"/>
          </a:p>
          <a:p>
            <a:pPr lvl="1"/>
            <a:r>
              <a:rPr lang="ko-KR" altLang="en-US" dirty="0"/>
              <a:t>웹서버</a:t>
            </a:r>
            <a:r>
              <a:rPr lang="en-US" altLang="ko-KR" dirty="0"/>
              <a:t>, </a:t>
            </a:r>
            <a:r>
              <a:rPr lang="ko-KR" altLang="en-US" dirty="0"/>
              <a:t>웹 클라이언트</a:t>
            </a:r>
            <a:r>
              <a:rPr lang="en-US" altLang="ko-KR" dirty="0"/>
              <a:t>, </a:t>
            </a:r>
            <a:r>
              <a:rPr lang="ko-KR" altLang="en-US" dirty="0"/>
              <a:t>데이터베이스 서버 등으로 구성</a:t>
            </a:r>
            <a:endParaRPr lang="en-US" altLang="ko-KR" dirty="0"/>
          </a:p>
          <a:p>
            <a:r>
              <a:rPr lang="ko-KR" altLang="en-US" dirty="0"/>
              <a:t>웹 프로그램 관련 프로토콜</a:t>
            </a:r>
            <a:r>
              <a:rPr lang="en-US" altLang="ko-KR" dirty="0"/>
              <a:t> </a:t>
            </a:r>
          </a:p>
          <a:p>
            <a:pPr lvl="1"/>
            <a:r>
              <a:rPr lang="en-US" altLang="ko-KR" dirty="0">
                <a:solidFill>
                  <a:srgbClr val="00B050"/>
                </a:solidFill>
              </a:rPr>
              <a:t>HTTP</a:t>
            </a:r>
            <a:r>
              <a:rPr lang="ko-KR" altLang="en-US" dirty="0"/>
              <a:t> </a:t>
            </a:r>
            <a:r>
              <a:rPr lang="en-US" altLang="ko-KR" dirty="0"/>
              <a:t>:</a:t>
            </a:r>
            <a:r>
              <a:rPr lang="ko-KR" altLang="en-US" dirty="0"/>
              <a:t> </a:t>
            </a:r>
            <a:r>
              <a:rPr lang="en-US" altLang="ko-KR" dirty="0">
                <a:solidFill>
                  <a:srgbClr val="7030A0"/>
                </a:solidFill>
              </a:rPr>
              <a:t>H</a:t>
            </a:r>
            <a:r>
              <a:rPr lang="en-US" altLang="ko-KR" dirty="0"/>
              <a:t>yper</a:t>
            </a:r>
            <a:r>
              <a:rPr lang="ko-KR" altLang="en-US" dirty="0"/>
              <a:t> </a:t>
            </a:r>
            <a:r>
              <a:rPr lang="en-US" altLang="ko-KR" dirty="0">
                <a:solidFill>
                  <a:srgbClr val="7030A0"/>
                </a:solidFill>
              </a:rPr>
              <a:t>T</a:t>
            </a:r>
            <a:r>
              <a:rPr lang="en-US" altLang="ko-KR" dirty="0"/>
              <a:t>ext</a:t>
            </a:r>
            <a:r>
              <a:rPr lang="ko-KR" altLang="en-US" dirty="0"/>
              <a:t> </a:t>
            </a:r>
            <a:r>
              <a:rPr lang="en-US" altLang="ko-KR" dirty="0">
                <a:solidFill>
                  <a:srgbClr val="7030A0"/>
                </a:solidFill>
              </a:rPr>
              <a:t>T</a:t>
            </a:r>
            <a:r>
              <a:rPr lang="en-US" altLang="ko-KR" dirty="0"/>
              <a:t>ransfer</a:t>
            </a:r>
            <a:r>
              <a:rPr lang="ko-KR" altLang="en-US" dirty="0"/>
              <a:t> </a:t>
            </a:r>
            <a:r>
              <a:rPr lang="en-US" altLang="ko-KR" dirty="0">
                <a:solidFill>
                  <a:srgbClr val="7030A0"/>
                </a:solidFill>
              </a:rPr>
              <a:t>P</a:t>
            </a:r>
            <a:r>
              <a:rPr lang="en-US" altLang="ko-KR" dirty="0"/>
              <a:t>rotocol</a:t>
            </a:r>
          </a:p>
          <a:p>
            <a:pPr lvl="1"/>
            <a:r>
              <a:rPr lang="en-US" altLang="ko-KR" dirty="0">
                <a:solidFill>
                  <a:srgbClr val="00B050"/>
                </a:solidFill>
              </a:rPr>
              <a:t>FTP</a:t>
            </a:r>
            <a:r>
              <a:rPr lang="en-US" altLang="ko-KR" dirty="0"/>
              <a:t> : </a:t>
            </a:r>
            <a:r>
              <a:rPr lang="en-US" altLang="ko-KR" dirty="0">
                <a:solidFill>
                  <a:srgbClr val="7030A0"/>
                </a:solidFill>
              </a:rPr>
              <a:t>F</a:t>
            </a:r>
            <a:r>
              <a:rPr lang="en-US" altLang="ko-KR" dirty="0"/>
              <a:t>ile </a:t>
            </a:r>
            <a:r>
              <a:rPr lang="en-US" altLang="ko-KR" dirty="0">
                <a:solidFill>
                  <a:srgbClr val="7030A0"/>
                </a:solidFill>
              </a:rPr>
              <a:t>T</a:t>
            </a:r>
            <a:r>
              <a:rPr lang="en-US" altLang="ko-KR" dirty="0"/>
              <a:t>ransfer </a:t>
            </a:r>
            <a:r>
              <a:rPr lang="en-US" altLang="ko-KR" dirty="0">
                <a:solidFill>
                  <a:srgbClr val="7030A0"/>
                </a:solidFill>
              </a:rPr>
              <a:t>P</a:t>
            </a:r>
            <a:r>
              <a:rPr lang="en-US" altLang="ko-KR" dirty="0"/>
              <a:t>rotocol</a:t>
            </a:r>
          </a:p>
          <a:p>
            <a:pPr lvl="1"/>
            <a:r>
              <a:rPr lang="en-US" altLang="ko-KR" dirty="0">
                <a:solidFill>
                  <a:srgbClr val="00B050"/>
                </a:solidFill>
              </a:rPr>
              <a:t>SMTP</a:t>
            </a:r>
            <a:r>
              <a:rPr lang="en-US" altLang="ko-KR" dirty="0"/>
              <a:t> : </a:t>
            </a:r>
            <a:r>
              <a:rPr lang="en-US" altLang="ko-KR" dirty="0">
                <a:solidFill>
                  <a:srgbClr val="7030A0"/>
                </a:solidFill>
              </a:rPr>
              <a:t>S</a:t>
            </a:r>
            <a:r>
              <a:rPr lang="en-US" altLang="ko-KR" dirty="0"/>
              <a:t>imple </a:t>
            </a:r>
            <a:r>
              <a:rPr lang="en-US" altLang="ko-KR" dirty="0">
                <a:solidFill>
                  <a:srgbClr val="7030A0"/>
                </a:solidFill>
              </a:rPr>
              <a:t>M</a:t>
            </a:r>
            <a:r>
              <a:rPr lang="en-US" altLang="ko-KR" dirty="0"/>
              <a:t>ail </a:t>
            </a:r>
            <a:r>
              <a:rPr lang="en-US" altLang="ko-KR" dirty="0">
                <a:solidFill>
                  <a:srgbClr val="7030A0"/>
                </a:solidFill>
              </a:rPr>
              <a:t>T</a:t>
            </a:r>
            <a:r>
              <a:rPr lang="en-US" altLang="ko-KR" dirty="0"/>
              <a:t>ransfer </a:t>
            </a:r>
            <a:r>
              <a:rPr lang="en-US" altLang="ko-KR" dirty="0">
                <a:solidFill>
                  <a:srgbClr val="7030A0"/>
                </a:solidFill>
              </a:rPr>
              <a:t>P</a:t>
            </a:r>
            <a:r>
              <a:rPr lang="en-US" altLang="ko-KR" dirty="0"/>
              <a:t>rotocol</a:t>
            </a:r>
            <a:endParaRPr lang="en-US" altLang="ko-KR" b="0" i="0" dirty="0">
              <a:solidFill>
                <a:srgbClr val="333333"/>
              </a:solidFill>
              <a:effectLst/>
              <a:latin typeface="-apple-system"/>
            </a:endParaRPr>
          </a:p>
          <a:p>
            <a:endParaRPr lang="ko-KR" altLang="en-US" dirty="0"/>
          </a:p>
        </p:txBody>
      </p:sp>
    </p:spTree>
    <p:extLst>
      <p:ext uri="{BB962C8B-B14F-4D97-AF65-F5344CB8AC3E}">
        <p14:creationId xmlns:p14="http://schemas.microsoft.com/office/powerpoint/2010/main" val="1100579680"/>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과제 </a:t>
            </a:r>
            <a:r>
              <a:rPr lang="en-US" altLang="ko-KR" dirty="0"/>
              <a:t>2]</a:t>
            </a:r>
            <a:endParaRPr lang="ko-KR" altLang="en-US" dirty="0"/>
          </a:p>
        </p:txBody>
      </p:sp>
      <p:sp>
        <p:nvSpPr>
          <p:cNvPr id="3" name="내용 개체 틀 2"/>
          <p:cNvSpPr>
            <a:spLocks noGrp="1"/>
          </p:cNvSpPr>
          <p:nvPr>
            <p:ph idx="1"/>
          </p:nvPr>
        </p:nvSpPr>
        <p:spPr/>
        <p:txBody>
          <a:bodyPr/>
          <a:lstStyle/>
          <a:p>
            <a:r>
              <a:rPr lang="ko-KR" altLang="en-US" dirty="0"/>
              <a:t>구글의 다음 </a:t>
            </a:r>
            <a:r>
              <a:rPr lang="en-US" altLang="ko-KR" dirty="0"/>
              <a:t>database</a:t>
            </a:r>
            <a:r>
              <a:rPr lang="ko-KR" altLang="en-US" dirty="0"/>
              <a:t> 검색 결과 번역</a:t>
            </a:r>
            <a:r>
              <a:rPr lang="en-US" altLang="ko-KR" dirty="0"/>
              <a:t>(</a:t>
            </a:r>
            <a:r>
              <a:rPr lang="ko-KR" altLang="en-US" dirty="0"/>
              <a:t>번역기 사용 무방</a:t>
            </a:r>
            <a:r>
              <a:rPr lang="en-US" altLang="ko-KR" dirty="0"/>
              <a:t>)</a:t>
            </a:r>
            <a:endParaRPr lang="ko-KR" altLang="en-US" dirty="0"/>
          </a:p>
        </p:txBody>
      </p:sp>
      <p:sp>
        <p:nvSpPr>
          <p:cNvPr id="5" name="TextBox 4"/>
          <p:cNvSpPr txBox="1"/>
          <p:nvPr/>
        </p:nvSpPr>
        <p:spPr>
          <a:xfrm>
            <a:off x="139700" y="1538401"/>
            <a:ext cx="8928100" cy="4914935"/>
          </a:xfrm>
          <a:prstGeom prst="rect">
            <a:avLst/>
          </a:prstGeom>
          <a:noFill/>
          <a:ln>
            <a:solidFill>
              <a:schemeClr val="tx1">
                <a:lumMod val="50000"/>
                <a:lumOff val="50000"/>
              </a:schemeClr>
            </a:solidFill>
          </a:ln>
        </p:spPr>
        <p:txBody>
          <a:bodyPr wrap="square" rtlCol="0">
            <a:spAutoFit/>
          </a:bodyPr>
          <a:lstStyle/>
          <a:p>
            <a:pPr>
              <a:lnSpc>
                <a:spcPct val="114000"/>
              </a:lnSpc>
            </a:pPr>
            <a:r>
              <a:rPr lang="en-US" altLang="ko-KR" sz="1200" b="1" dirty="0">
                <a:latin typeface="맑은 고딕" panose="020B0503020000020004" pitchFamily="50" charset="-127"/>
                <a:ea typeface="맑은 고딕" panose="020B0503020000020004" pitchFamily="50" charset="-127"/>
              </a:rPr>
              <a:t>What is Data?</a:t>
            </a:r>
          </a:p>
          <a:p>
            <a:pPr>
              <a:lnSpc>
                <a:spcPct val="114000"/>
              </a:lnSpc>
            </a:pPr>
            <a:r>
              <a:rPr lang="en-US" altLang="ko-KR" sz="1200" dirty="0">
                <a:latin typeface="맑은 고딕" panose="020B0503020000020004" pitchFamily="50" charset="-127"/>
                <a:ea typeface="맑은 고딕" panose="020B0503020000020004" pitchFamily="50" charset="-127"/>
              </a:rPr>
              <a:t>In simple words data can be facts related to any object in consideration. For example your name, age, height, weight,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 are some data related to you. A picture, image, file, pdf etc. can also be considered data.</a:t>
            </a:r>
          </a:p>
          <a:p>
            <a:pPr>
              <a:lnSpc>
                <a:spcPct val="114000"/>
              </a:lnSpc>
            </a:pPr>
            <a:r>
              <a:rPr lang="en-US" altLang="ko-KR" sz="1200" b="1" dirty="0">
                <a:latin typeface="맑은 고딕" panose="020B0503020000020004" pitchFamily="50" charset="-127"/>
                <a:ea typeface="맑은 고딕" panose="020B0503020000020004" pitchFamily="50" charset="-127"/>
              </a:rPr>
              <a:t>What is a Database?</a:t>
            </a:r>
          </a:p>
          <a:p>
            <a:pPr>
              <a:lnSpc>
                <a:spcPct val="114000"/>
              </a:lnSpc>
            </a:pPr>
            <a:r>
              <a:rPr lang="en-US" altLang="ko-KR" sz="1200" dirty="0">
                <a:latin typeface="맑은 고딕" panose="020B0503020000020004" pitchFamily="50" charset="-127"/>
                <a:ea typeface="맑은 고딕" panose="020B0503020000020004" pitchFamily="50" charset="-127"/>
              </a:rPr>
              <a:t>Database is a systematic collection of data. Databases support storage and manipulation of data. Databases make data management easy. Let's discuss few examples. An online telephone directory would definitely use database to store data pertaining to people, phone numbers, other contact details, etc. Your electricity service provider is obviously using a database to manage billing, client related issues, to handle fault data, etc. Let's also consider the </a:t>
            </a:r>
            <a:r>
              <a:rPr lang="en-US" altLang="ko-KR" sz="1200" dirty="0" err="1">
                <a:latin typeface="맑은 고딕" panose="020B0503020000020004" pitchFamily="50" charset="-127"/>
                <a:ea typeface="맑은 고딕" panose="020B0503020000020004" pitchFamily="50" charset="-127"/>
              </a:rPr>
              <a:t>facebook</a:t>
            </a:r>
            <a:r>
              <a:rPr lang="en-US" altLang="ko-KR" sz="1200" dirty="0">
                <a:latin typeface="맑은 고딕" panose="020B0503020000020004" pitchFamily="50" charset="-127"/>
                <a:ea typeface="맑은 고딕" panose="020B0503020000020004" pitchFamily="50" charset="-127"/>
              </a:rPr>
              <a:t>. It needs to store, manipulate and present data related to members, their friends, member activities, messages, advertisements and lot more. We can provide countless number of examples for usage of databases .</a:t>
            </a:r>
          </a:p>
          <a:p>
            <a:pPr>
              <a:lnSpc>
                <a:spcPct val="114000"/>
              </a:lnSpc>
            </a:pPr>
            <a:r>
              <a:rPr lang="en-US" altLang="ko-KR" sz="1200" b="1" dirty="0">
                <a:latin typeface="맑은 고딕" panose="020B0503020000020004" pitchFamily="50" charset="-127"/>
                <a:ea typeface="맑은 고딕" panose="020B0503020000020004" pitchFamily="50" charset="-127"/>
              </a:rPr>
              <a:t>What is a Database Management System (DBMS)?</a:t>
            </a:r>
          </a:p>
          <a:p>
            <a:pPr>
              <a:lnSpc>
                <a:spcPct val="114000"/>
              </a:lnSpc>
            </a:pPr>
            <a:r>
              <a:rPr lang="en-US" altLang="ko-KR" sz="1200" dirty="0">
                <a:latin typeface="맑은 고딕" panose="020B0503020000020004" pitchFamily="50" charset="-127"/>
                <a:ea typeface="맑은 고딕" panose="020B0503020000020004" pitchFamily="50" charset="-127"/>
              </a:rPr>
              <a:t>Database Management System (DBMS) is a collection of programs which enables its users to access database, manipulate data, reporting / representation of  data. It also helps to control access to the database. Database Management Systems are not a new concept and as such had been first implemented in 1960s. Charles </a:t>
            </a:r>
            <a:r>
              <a:rPr lang="en-US" altLang="ko-KR" sz="1200" dirty="0" err="1">
                <a:latin typeface="맑은 고딕" panose="020B0503020000020004" pitchFamily="50" charset="-127"/>
                <a:ea typeface="맑은 고딕" panose="020B0503020000020004" pitchFamily="50" charset="-127"/>
              </a:rPr>
              <a:t>Bachmen's</a:t>
            </a:r>
            <a:r>
              <a:rPr lang="en-US" altLang="ko-KR" sz="1200" dirty="0">
                <a:latin typeface="맑은 고딕" panose="020B0503020000020004" pitchFamily="50" charset="-127"/>
                <a:ea typeface="맑은 고딕" panose="020B0503020000020004" pitchFamily="50" charset="-127"/>
              </a:rPr>
              <a:t> Integrated Data Store (IDS) is said to be the first DBMS in history. With time database technologies evolved a lot while usage and expected functionalities of databases have been increased immensely.</a:t>
            </a:r>
          </a:p>
          <a:p>
            <a:pPr>
              <a:lnSpc>
                <a:spcPct val="114000"/>
              </a:lnSpc>
            </a:pPr>
            <a:r>
              <a:rPr kumimoji="0" lang="ko-KR" altLang="ko-KR" sz="1200" b="1" dirty="0" err="1">
                <a:solidFill>
                  <a:srgbClr val="222222"/>
                </a:solidFill>
                <a:latin typeface="맑은 고딕" panose="020B0503020000020004" pitchFamily="50" charset="-127"/>
                <a:ea typeface="맑은 고딕" panose="020B0503020000020004" pitchFamily="50" charset="-127"/>
              </a:rPr>
              <a:t>What</a:t>
            </a:r>
            <a:r>
              <a:rPr kumimoji="0" lang="ko-KR" altLang="ko-KR" sz="1200" b="1" dirty="0">
                <a:solidFill>
                  <a:srgbClr val="222222"/>
                </a:solidFill>
                <a:latin typeface="맑은 고딕" panose="020B0503020000020004" pitchFamily="50" charset="-127"/>
                <a:ea typeface="맑은 고딕" panose="020B0503020000020004" pitchFamily="50" charset="-127"/>
              </a:rPr>
              <a:t> </a:t>
            </a:r>
            <a:r>
              <a:rPr kumimoji="0" lang="ko-KR" altLang="ko-KR" sz="1200" b="1" dirty="0" err="1">
                <a:solidFill>
                  <a:srgbClr val="222222"/>
                </a:solidFill>
                <a:latin typeface="맑은 고딕" panose="020B0503020000020004" pitchFamily="50" charset="-127"/>
                <a:ea typeface="맑은 고딕" panose="020B0503020000020004" pitchFamily="50" charset="-127"/>
              </a:rPr>
              <a:t>is</a:t>
            </a:r>
            <a:r>
              <a:rPr kumimoji="0" lang="ko-KR" altLang="ko-KR" sz="1200" b="1" dirty="0">
                <a:solidFill>
                  <a:srgbClr val="222222"/>
                </a:solidFill>
                <a:latin typeface="맑은 고딕" panose="020B0503020000020004" pitchFamily="50" charset="-127"/>
                <a:ea typeface="맑은 고딕" panose="020B0503020000020004" pitchFamily="50" charset="-127"/>
              </a:rPr>
              <a:t> SQL?</a:t>
            </a:r>
            <a:endParaRPr kumimoji="0" lang="en-US" altLang="ko-KR" sz="1200" b="1" dirty="0">
              <a:solidFill>
                <a:srgbClr val="222222"/>
              </a:solidFill>
              <a:latin typeface="맑은 고딕" panose="020B0503020000020004" pitchFamily="50" charset="-127"/>
              <a:ea typeface="맑은 고딕" panose="020B0503020000020004" pitchFamily="50" charset="-127"/>
            </a:endParaRPr>
          </a:p>
          <a:p>
            <a:pPr>
              <a:lnSpc>
                <a:spcPct val="114000"/>
              </a:lnSpc>
            </a:pPr>
            <a:r>
              <a:rPr kumimoji="0" lang="ko-KR" altLang="ko-KR" sz="1200" dirty="0" err="1">
                <a:solidFill>
                  <a:srgbClr val="222222"/>
                </a:solidFill>
                <a:latin typeface="맑은 고딕" panose="020B0503020000020004" pitchFamily="50" charset="-127"/>
                <a:ea typeface="맑은 고딕" panose="020B0503020000020004" pitchFamily="50" charset="-127"/>
              </a:rPr>
              <a:t>Structured</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Query</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en-US" altLang="ko-KR" sz="1200" dirty="0">
                <a:solidFill>
                  <a:srgbClr val="222222"/>
                </a:solidFill>
                <a:latin typeface="맑은 고딕" panose="020B0503020000020004" pitchFamily="50" charset="-127"/>
                <a:ea typeface="맑은 고딕" panose="020B0503020000020004" pitchFamily="50" charset="-127"/>
              </a:rPr>
              <a:t>L</a:t>
            </a:r>
            <a:r>
              <a:rPr kumimoji="0" lang="ko-KR" altLang="ko-KR" sz="1200" dirty="0" err="1">
                <a:solidFill>
                  <a:srgbClr val="222222"/>
                </a:solidFill>
                <a:latin typeface="맑은 고딕" panose="020B0503020000020004" pitchFamily="50" charset="-127"/>
                <a:ea typeface="맑은 고딕" panose="020B0503020000020004" pitchFamily="50" charset="-127"/>
              </a:rPr>
              <a:t>anguage</a:t>
            </a:r>
            <a:r>
              <a:rPr kumimoji="0" lang="ko-KR" altLang="ko-KR" sz="1200" dirty="0">
                <a:solidFill>
                  <a:srgbClr val="222222"/>
                </a:solidFill>
                <a:latin typeface="맑은 고딕" panose="020B0503020000020004" pitchFamily="50" charset="-127"/>
                <a:ea typeface="맑은 고딕" panose="020B0503020000020004" pitchFamily="50" charset="-127"/>
              </a:rPr>
              <a:t> (SQL) </a:t>
            </a:r>
            <a:r>
              <a:rPr kumimoji="0" lang="ko-KR" altLang="ko-KR" sz="1200" b="1" dirty="0" err="1">
                <a:solidFill>
                  <a:srgbClr val="222222"/>
                </a:solidFill>
                <a:latin typeface="맑은 고딕" panose="020B0503020000020004" pitchFamily="50" charset="-127"/>
                <a:ea typeface="맑은 고딕" panose="020B0503020000020004" pitchFamily="50" charset="-127"/>
              </a:rPr>
              <a:t>pronounced</a:t>
            </a:r>
            <a:r>
              <a:rPr kumimoji="0" lang="ko-KR" altLang="ko-KR" sz="1200" b="1" dirty="0">
                <a:solidFill>
                  <a:srgbClr val="222222"/>
                </a:solidFill>
                <a:latin typeface="맑은 고딕" panose="020B0503020000020004" pitchFamily="50" charset="-127"/>
                <a:ea typeface="맑은 고딕" panose="020B0503020000020004" pitchFamily="50" charset="-127"/>
              </a:rPr>
              <a:t> </a:t>
            </a:r>
            <a:r>
              <a:rPr kumimoji="0" lang="ko-KR" altLang="ko-KR" sz="1200" b="1" dirty="0" err="1">
                <a:solidFill>
                  <a:srgbClr val="222222"/>
                </a:solidFill>
                <a:latin typeface="맑은 고딕" panose="020B0503020000020004" pitchFamily="50" charset="-127"/>
                <a:ea typeface="맑은 고딕" panose="020B0503020000020004" pitchFamily="50" charset="-127"/>
              </a:rPr>
              <a:t>as</a:t>
            </a:r>
            <a:r>
              <a:rPr kumimoji="0" lang="ko-KR" altLang="ko-KR" sz="1200" b="1" dirty="0">
                <a:solidFill>
                  <a:srgbClr val="222222"/>
                </a:solidFill>
                <a:latin typeface="맑은 고딕" panose="020B0503020000020004" pitchFamily="50" charset="-127"/>
                <a:ea typeface="맑은 고딕" panose="020B0503020000020004" pitchFamily="50" charset="-127"/>
              </a:rPr>
              <a:t> "S-Q-L" </a:t>
            </a:r>
            <a:r>
              <a:rPr kumimoji="0" lang="ko-KR" altLang="ko-KR" sz="1200" b="1" dirty="0" err="1">
                <a:solidFill>
                  <a:srgbClr val="222222"/>
                </a:solidFill>
                <a:latin typeface="맑은 고딕" panose="020B0503020000020004" pitchFamily="50" charset="-127"/>
                <a:ea typeface="맑은 고딕" panose="020B0503020000020004" pitchFamily="50" charset="-127"/>
              </a:rPr>
              <a:t>or</a:t>
            </a:r>
            <a:r>
              <a:rPr kumimoji="0" lang="ko-KR" altLang="ko-KR" sz="1200" b="1" dirty="0">
                <a:solidFill>
                  <a:srgbClr val="222222"/>
                </a:solidFill>
                <a:latin typeface="맑은 고딕" panose="020B0503020000020004" pitchFamily="50" charset="-127"/>
                <a:ea typeface="맑은 고딕" panose="020B0503020000020004" pitchFamily="50" charset="-127"/>
              </a:rPr>
              <a:t> </a:t>
            </a:r>
            <a:r>
              <a:rPr kumimoji="0" lang="ko-KR" altLang="ko-KR" sz="1200" b="1" dirty="0" err="1">
                <a:solidFill>
                  <a:srgbClr val="222222"/>
                </a:solidFill>
                <a:latin typeface="맑은 고딕" panose="020B0503020000020004" pitchFamily="50" charset="-127"/>
                <a:ea typeface="맑은 고딕" panose="020B0503020000020004" pitchFamily="50" charset="-127"/>
              </a:rPr>
              <a:t>sometimes</a:t>
            </a:r>
            <a:r>
              <a:rPr kumimoji="0" lang="ko-KR" altLang="ko-KR" sz="1200" b="1" dirty="0">
                <a:solidFill>
                  <a:srgbClr val="222222"/>
                </a:solidFill>
                <a:latin typeface="맑은 고딕" panose="020B0503020000020004" pitchFamily="50" charset="-127"/>
                <a:ea typeface="맑은 고딕" panose="020B0503020000020004" pitchFamily="50" charset="-127"/>
              </a:rPr>
              <a:t> </a:t>
            </a:r>
            <a:r>
              <a:rPr kumimoji="0" lang="ko-KR" altLang="ko-KR" sz="1200" b="1" dirty="0" err="1">
                <a:solidFill>
                  <a:srgbClr val="222222"/>
                </a:solidFill>
                <a:latin typeface="맑은 고딕" panose="020B0503020000020004" pitchFamily="50" charset="-127"/>
                <a:ea typeface="맑은 고딕" panose="020B0503020000020004" pitchFamily="50" charset="-127"/>
              </a:rPr>
              <a:t>as</a:t>
            </a:r>
            <a:r>
              <a:rPr kumimoji="0" lang="ko-KR" altLang="ko-KR" sz="1200" b="1" dirty="0">
                <a:solidFill>
                  <a:srgbClr val="222222"/>
                </a:solidFill>
                <a:latin typeface="맑은 고딕" panose="020B0503020000020004" pitchFamily="50" charset="-127"/>
                <a:ea typeface="맑은 고딕" panose="020B0503020000020004" pitchFamily="50" charset="-127"/>
              </a:rPr>
              <a:t> "</a:t>
            </a:r>
            <a:r>
              <a:rPr kumimoji="0" lang="ko-KR" altLang="ko-KR" sz="1200" b="1" dirty="0" err="1">
                <a:solidFill>
                  <a:srgbClr val="222222"/>
                </a:solidFill>
                <a:latin typeface="맑은 고딕" panose="020B0503020000020004" pitchFamily="50" charset="-127"/>
                <a:ea typeface="맑은 고딕" panose="020B0503020000020004" pitchFamily="50" charset="-127"/>
              </a:rPr>
              <a:t>See-Quel</a:t>
            </a:r>
            <a:r>
              <a:rPr kumimoji="0" lang="ko-KR" altLang="ko-KR" sz="1200" dirty="0" err="1">
                <a:solidFill>
                  <a:srgbClr val="222222"/>
                </a:solidFill>
                <a:latin typeface="맑은 고딕" panose="020B0503020000020004" pitchFamily="50" charset="-127"/>
                <a:ea typeface="맑은 고딕" panose="020B0503020000020004" pitchFamily="50" charset="-127"/>
              </a:rPr>
              <a:t>"is</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actually</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the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standard</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language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for</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dealing</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with</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Relational</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Databases</a:t>
            </a:r>
            <a:r>
              <a:rPr kumimoji="0" lang="ko-KR" altLang="ko-KR" sz="1200" dirty="0">
                <a:solidFill>
                  <a:srgbClr val="222222"/>
                </a:solidFill>
                <a:latin typeface="맑은 고딕" panose="020B0503020000020004" pitchFamily="50" charset="-127"/>
                <a:ea typeface="맑은 고딕" panose="020B0503020000020004" pitchFamily="50" charset="-127"/>
              </a:rPr>
              <a:t>.</a:t>
            </a:r>
            <a:r>
              <a:rPr kumimoji="0" lang="en-US"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a:solidFill>
                  <a:srgbClr val="222222"/>
                </a:solidFill>
                <a:latin typeface="맑은 고딕" panose="020B0503020000020004" pitchFamily="50" charset="-127"/>
                <a:ea typeface="맑은 고딕" panose="020B0503020000020004" pitchFamily="50" charset="-127"/>
              </a:rPr>
              <a:t>SQL </a:t>
            </a:r>
            <a:r>
              <a:rPr kumimoji="0" lang="ko-KR" altLang="ko-KR" sz="1200" dirty="0" err="1">
                <a:solidFill>
                  <a:srgbClr val="222222"/>
                </a:solidFill>
                <a:latin typeface="맑은 고딕" panose="020B0503020000020004" pitchFamily="50" charset="-127"/>
                <a:ea typeface="맑은 고딕" panose="020B0503020000020004" pitchFamily="50" charset="-127"/>
              </a:rPr>
              <a:t>programming</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can</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be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effectively</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used</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to</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insert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search</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update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delete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database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records</a:t>
            </a:r>
            <a:r>
              <a:rPr kumimoji="0" lang="ko-KR" altLang="ko-KR" sz="1200" dirty="0">
                <a:solidFill>
                  <a:srgbClr val="222222"/>
                </a:solidFill>
                <a:latin typeface="맑은 고딕" panose="020B0503020000020004" pitchFamily="50" charset="-127"/>
                <a:ea typeface="맑은 고딕" panose="020B0503020000020004" pitchFamily="50" charset="-127"/>
              </a:rPr>
              <a:t>.</a:t>
            </a:r>
            <a:r>
              <a:rPr kumimoji="0" lang="en-US"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That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doesn't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mean</a:t>
            </a:r>
            <a:r>
              <a:rPr kumimoji="0" lang="ko-KR" altLang="ko-KR" sz="1200" dirty="0">
                <a:solidFill>
                  <a:srgbClr val="222222"/>
                </a:solidFill>
                <a:latin typeface="맑은 고딕" panose="020B0503020000020004" pitchFamily="50" charset="-127"/>
                <a:ea typeface="맑은 고딕" panose="020B0503020000020004" pitchFamily="50" charset="-127"/>
              </a:rPr>
              <a:t> SQL </a:t>
            </a:r>
            <a:r>
              <a:rPr kumimoji="0" lang="ko-KR" altLang="ko-KR" sz="1200" dirty="0" err="1">
                <a:solidFill>
                  <a:srgbClr val="222222"/>
                </a:solidFill>
                <a:latin typeface="맑은 고딕" panose="020B0503020000020004" pitchFamily="50" charset="-127"/>
                <a:ea typeface="맑은 고딕" panose="020B0503020000020004" pitchFamily="50" charset="-127"/>
              </a:rPr>
              <a:t>cannot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do</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things</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beyond</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that</a:t>
            </a:r>
            <a:r>
              <a:rPr kumimoji="0" lang="ko-KR" altLang="ko-KR" sz="1200" dirty="0">
                <a:solidFill>
                  <a:srgbClr val="222222"/>
                </a:solidFill>
                <a:latin typeface="맑은 고딕" panose="020B0503020000020004" pitchFamily="50" charset="-127"/>
                <a:ea typeface="맑은 고딕" panose="020B0503020000020004" pitchFamily="50" charset="-127"/>
              </a:rPr>
              <a:t>.</a:t>
            </a:r>
            <a:r>
              <a:rPr kumimoji="0" lang="en-US" altLang="ko-KR" sz="1200" dirty="0">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In</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fact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it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can</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do</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lot</a:t>
            </a:r>
            <a:r>
              <a:rPr kumimoji="0" lang="ko-KR" altLang="ko-KR" sz="1200" dirty="0">
                <a:solidFill>
                  <a:srgbClr val="222222"/>
                </a:solidFill>
                <a:latin typeface="맑은 고딕" panose="020B0503020000020004" pitchFamily="50" charset="-127"/>
                <a:ea typeface="맑은 고딕" panose="020B0503020000020004" pitchFamily="50" charset="-127"/>
              </a:rPr>
              <a:t> of </a:t>
            </a:r>
            <a:r>
              <a:rPr kumimoji="0" lang="ko-KR" altLang="ko-KR" sz="1200" dirty="0" err="1">
                <a:solidFill>
                  <a:srgbClr val="222222"/>
                </a:solidFill>
                <a:latin typeface="맑은 고딕" panose="020B0503020000020004" pitchFamily="50" charset="-127"/>
                <a:ea typeface="맑은 고딕" panose="020B0503020000020004" pitchFamily="50" charset="-127"/>
              </a:rPr>
              <a:t>things</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including</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but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not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limited</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to</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optimizing</a:t>
            </a:r>
            <a:r>
              <a:rPr kumimoji="0" lang="ko-KR" altLang="ko-KR" sz="1200" dirty="0">
                <a:solidFill>
                  <a:srgbClr val="222222"/>
                </a:solidFill>
                <a:latin typeface="맑은 고딕" panose="020B0503020000020004" pitchFamily="50" charset="-127"/>
                <a:ea typeface="맑은 고딕" panose="020B0503020000020004" pitchFamily="50" charset="-127"/>
              </a:rPr>
              <a:t> and </a:t>
            </a:r>
            <a:r>
              <a:rPr kumimoji="0" lang="ko-KR" altLang="ko-KR" sz="1200" dirty="0" err="1">
                <a:solidFill>
                  <a:srgbClr val="222222"/>
                </a:solidFill>
                <a:latin typeface="맑은 고딕" panose="020B0503020000020004" pitchFamily="50" charset="-127"/>
                <a:ea typeface="맑은 고딕" panose="020B0503020000020004" pitchFamily="50" charset="-127"/>
              </a:rPr>
              <a:t>maintenance</a:t>
            </a:r>
            <a:r>
              <a:rPr kumimoji="0" lang="ko-KR" altLang="ko-KR" sz="1200" dirty="0">
                <a:solidFill>
                  <a:srgbClr val="222222"/>
                </a:solidFill>
                <a:latin typeface="맑은 고딕" panose="020B0503020000020004" pitchFamily="50" charset="-127"/>
                <a:ea typeface="맑은 고딕" panose="020B0503020000020004" pitchFamily="50" charset="-127"/>
              </a:rPr>
              <a:t> of </a:t>
            </a:r>
            <a:r>
              <a:rPr kumimoji="0" lang="ko-KR" altLang="ko-KR" sz="1200" dirty="0" err="1">
                <a:solidFill>
                  <a:srgbClr val="222222"/>
                </a:solidFill>
                <a:latin typeface="맑은 고딕" panose="020B0503020000020004" pitchFamily="50" charset="-127"/>
                <a:ea typeface="맑은 고딕" panose="020B0503020000020004" pitchFamily="50" charset="-127"/>
              </a:rPr>
              <a:t>databases</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Relational</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databases</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like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MySQL</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Database</a:t>
            </a:r>
            <a:r>
              <a:rPr kumimoji="0" lang="ko-KR" altLang="ko-KR" sz="1200" dirty="0">
                <a:solidFill>
                  <a:srgbClr val="222222"/>
                </a:solidFill>
                <a:latin typeface="맑은 고딕" panose="020B0503020000020004" pitchFamily="50" charset="-127"/>
                <a:ea typeface="맑은 고딕" panose="020B0503020000020004" pitchFamily="50" charset="-127"/>
              </a:rPr>
              <a:t>, Oracle, </a:t>
            </a:r>
            <a:r>
              <a:rPr kumimoji="0" lang="ko-KR" altLang="ko-KR" sz="1200" dirty="0" err="1">
                <a:solidFill>
                  <a:srgbClr val="222222"/>
                </a:solidFill>
                <a:latin typeface="맑은 고딕" panose="020B0503020000020004" pitchFamily="50" charset="-127"/>
                <a:ea typeface="맑은 고딕" panose="020B0503020000020004" pitchFamily="50" charset="-127"/>
              </a:rPr>
              <a:t>M</a:t>
            </a:r>
            <a:r>
              <a:rPr kumimoji="0" lang="en-US" altLang="ko-KR" sz="1200" dirty="0">
                <a:solidFill>
                  <a:srgbClr val="222222"/>
                </a:solidFill>
                <a:latin typeface="맑은 고딕" panose="020B0503020000020004" pitchFamily="50" charset="-127"/>
                <a:ea typeface="맑은 고딕" panose="020B0503020000020004" pitchFamily="50" charset="-127"/>
              </a:rPr>
              <a:t>S-</a:t>
            </a:r>
            <a:r>
              <a:rPr kumimoji="0" lang="ko-KR" altLang="ko-KR" sz="1200" dirty="0">
                <a:solidFill>
                  <a:srgbClr val="222222"/>
                </a:solidFill>
                <a:latin typeface="맑은 고딕" panose="020B0503020000020004" pitchFamily="50" charset="-127"/>
                <a:ea typeface="맑은 고딕" panose="020B0503020000020004" pitchFamily="50" charset="-127"/>
              </a:rPr>
              <a:t>SQL </a:t>
            </a:r>
            <a:r>
              <a:rPr kumimoji="0" lang="ko-KR" altLang="ko-KR" sz="1200" dirty="0" err="1">
                <a:solidFill>
                  <a:srgbClr val="222222"/>
                </a:solidFill>
                <a:latin typeface="맑은 고딕" panose="020B0503020000020004" pitchFamily="50" charset="-127"/>
                <a:ea typeface="맑은 고딕" panose="020B0503020000020004" pitchFamily="50" charset="-127"/>
              </a:rPr>
              <a:t>server</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Sybase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etc</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uses</a:t>
            </a:r>
            <a:r>
              <a:rPr kumimoji="0" lang="ko-KR" altLang="ko-KR" sz="1200" dirty="0">
                <a:solidFill>
                  <a:srgbClr val="222222"/>
                </a:solidFill>
                <a:latin typeface="맑은 고딕" panose="020B0503020000020004" pitchFamily="50" charset="-127"/>
                <a:ea typeface="맑은 고딕" panose="020B0503020000020004" pitchFamily="50" charset="-127"/>
              </a:rPr>
              <a:t> SQL ! </a:t>
            </a:r>
            <a:r>
              <a:rPr kumimoji="0" lang="ko-KR" altLang="ko-KR" sz="1200" b="1" dirty="0" err="1">
                <a:solidFill>
                  <a:srgbClr val="222222"/>
                </a:solidFill>
                <a:latin typeface="맑은 고딕" panose="020B0503020000020004" pitchFamily="50" charset="-127"/>
                <a:ea typeface="맑은 고딕" panose="020B0503020000020004" pitchFamily="50" charset="-127"/>
              </a:rPr>
              <a:t>How</a:t>
            </a:r>
            <a:r>
              <a:rPr kumimoji="0" lang="ko-KR" altLang="ko-KR" sz="1200" b="1" dirty="0">
                <a:solidFill>
                  <a:srgbClr val="222222"/>
                </a:solidFill>
                <a:latin typeface="맑은 고딕" panose="020B0503020000020004" pitchFamily="50" charset="-127"/>
                <a:ea typeface="맑은 고딕" panose="020B0503020000020004" pitchFamily="50" charset="-127"/>
              </a:rPr>
              <a:t> </a:t>
            </a:r>
            <a:r>
              <a:rPr kumimoji="0" lang="ko-KR" altLang="ko-KR" sz="1200" b="1" dirty="0" err="1">
                <a:solidFill>
                  <a:srgbClr val="222222"/>
                </a:solidFill>
                <a:latin typeface="맑은 고딕" panose="020B0503020000020004" pitchFamily="50" charset="-127"/>
                <a:ea typeface="맑은 고딕" panose="020B0503020000020004" pitchFamily="50" charset="-127"/>
              </a:rPr>
              <a:t>to</a:t>
            </a:r>
            <a:r>
              <a:rPr kumimoji="0" lang="ko-KR" altLang="ko-KR" sz="1200" b="1" dirty="0">
                <a:solidFill>
                  <a:srgbClr val="222222"/>
                </a:solidFill>
                <a:latin typeface="맑은 고딕" panose="020B0503020000020004" pitchFamily="50" charset="-127"/>
                <a:ea typeface="맑은 고딕" panose="020B0503020000020004" pitchFamily="50" charset="-127"/>
              </a:rPr>
              <a:t> </a:t>
            </a:r>
            <a:r>
              <a:rPr kumimoji="0" lang="ko-KR" altLang="ko-KR" sz="1200" b="1" dirty="0" err="1">
                <a:solidFill>
                  <a:srgbClr val="222222"/>
                </a:solidFill>
                <a:latin typeface="맑은 고딕" panose="020B0503020000020004" pitchFamily="50" charset="-127"/>
                <a:ea typeface="맑은 고딕" panose="020B0503020000020004" pitchFamily="50" charset="-127"/>
              </a:rPr>
              <a:t>use</a:t>
            </a:r>
            <a:r>
              <a:rPr kumimoji="0" lang="ko-KR" altLang="ko-KR" sz="1200" b="1" dirty="0">
                <a:solidFill>
                  <a:srgbClr val="222222"/>
                </a:solidFill>
                <a:latin typeface="맑은 고딕" panose="020B0503020000020004" pitchFamily="50" charset="-127"/>
                <a:ea typeface="맑은 고딕" panose="020B0503020000020004" pitchFamily="50" charset="-127"/>
              </a:rPr>
              <a:t> </a:t>
            </a:r>
            <a:r>
              <a:rPr kumimoji="0" lang="ko-KR" altLang="ko-KR" sz="1200" b="1" dirty="0" err="1">
                <a:solidFill>
                  <a:srgbClr val="222222"/>
                </a:solidFill>
                <a:latin typeface="맑은 고딕" panose="020B0503020000020004" pitchFamily="50" charset="-127"/>
                <a:ea typeface="맑은 고딕" panose="020B0503020000020004" pitchFamily="50" charset="-127"/>
              </a:rPr>
              <a:t>sql</a:t>
            </a:r>
            <a:r>
              <a:rPr kumimoji="0" lang="ko-KR" altLang="ko-KR" sz="1200" b="1" dirty="0">
                <a:solidFill>
                  <a:srgbClr val="222222"/>
                </a:solidFill>
                <a:latin typeface="맑은 고딕" panose="020B0503020000020004" pitchFamily="50" charset="-127"/>
                <a:ea typeface="맑은 고딕" panose="020B0503020000020004" pitchFamily="50" charset="-127"/>
              </a:rPr>
              <a:t> </a:t>
            </a:r>
            <a:r>
              <a:rPr kumimoji="0" lang="ko-KR" altLang="ko-KR" sz="1200" b="1" dirty="0" err="1">
                <a:solidFill>
                  <a:srgbClr val="222222"/>
                </a:solidFill>
                <a:latin typeface="맑은 고딕" panose="020B0503020000020004" pitchFamily="50" charset="-127"/>
                <a:ea typeface="맑은 고딕" panose="020B0503020000020004" pitchFamily="50" charset="-127"/>
              </a:rPr>
              <a:t>syntaxes</a:t>
            </a:r>
            <a:r>
              <a:rPr kumimoji="0" lang="ko-KR" altLang="ko-KR" sz="1200" b="1" dirty="0">
                <a:solidFill>
                  <a:srgbClr val="222222"/>
                </a:solidFill>
                <a:latin typeface="맑은 고딕" panose="020B0503020000020004" pitchFamily="50" charset="-127"/>
                <a:ea typeface="맑은 고딕" panose="020B0503020000020004" pitchFamily="50" charset="-127"/>
              </a:rPr>
              <a:t>?</a:t>
            </a:r>
            <a:r>
              <a:rPr kumimoji="0" lang="en-US" altLang="ko-KR" sz="1200" dirty="0">
                <a:latin typeface="맑은 고딕" panose="020B0503020000020004" pitchFamily="50" charset="-127"/>
                <a:ea typeface="맑은 고딕" panose="020B0503020000020004" pitchFamily="50" charset="-127"/>
              </a:rPr>
              <a:t> </a:t>
            </a:r>
            <a:r>
              <a:rPr kumimoji="0" lang="ko-KR" altLang="ko-KR" sz="1200" dirty="0">
                <a:solidFill>
                  <a:srgbClr val="222222"/>
                </a:solidFill>
                <a:latin typeface="맑은 고딕" panose="020B0503020000020004" pitchFamily="50" charset="-127"/>
                <a:ea typeface="맑은 고딕" panose="020B0503020000020004" pitchFamily="50" charset="-127"/>
              </a:rPr>
              <a:t>SQL </a:t>
            </a:r>
            <a:r>
              <a:rPr kumimoji="0" lang="ko-KR" altLang="ko-KR" sz="1200" dirty="0" err="1">
                <a:solidFill>
                  <a:srgbClr val="222222"/>
                </a:solidFill>
                <a:latin typeface="맑은 고딕" panose="020B0503020000020004" pitchFamily="50" charset="-127"/>
                <a:ea typeface="맑은 고딕" panose="020B0503020000020004" pitchFamily="50" charset="-127"/>
              </a:rPr>
              <a:t>syntaxes</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used</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in</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these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databases</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are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almost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similar</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except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the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fact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that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some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are</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using</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few</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different</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syntaxes</a:t>
            </a:r>
            <a:r>
              <a:rPr kumimoji="0" lang="ko-KR" altLang="ko-KR" sz="1200" dirty="0">
                <a:solidFill>
                  <a:srgbClr val="222222"/>
                </a:solidFill>
                <a:latin typeface="맑은 고딕" panose="020B0503020000020004" pitchFamily="50" charset="-127"/>
                <a:ea typeface="맑은 고딕" panose="020B0503020000020004" pitchFamily="50" charset="-127"/>
              </a:rPr>
              <a:t> and </a:t>
            </a:r>
            <a:r>
              <a:rPr kumimoji="0" lang="ko-KR" altLang="ko-KR" sz="1200" dirty="0" err="1">
                <a:solidFill>
                  <a:srgbClr val="222222"/>
                </a:solidFill>
                <a:latin typeface="맑은 고딕" panose="020B0503020000020004" pitchFamily="50" charset="-127"/>
                <a:ea typeface="맑은 고딕" panose="020B0503020000020004" pitchFamily="50" charset="-127"/>
              </a:rPr>
              <a:t>even</a:t>
            </a:r>
            <a:r>
              <a:rPr kumimoji="0" lang="ko-KR" altLang="ko-KR" sz="1200" dirty="0">
                <a:solidFill>
                  <a:srgbClr val="222222"/>
                </a:solidFill>
                <a:latin typeface="맑은 고딕" panose="020B0503020000020004" pitchFamily="50" charset="-127"/>
                <a:ea typeface="맑은 고딕" panose="020B0503020000020004" pitchFamily="50" charset="-127"/>
              </a:rPr>
              <a:t> </a:t>
            </a:r>
            <a:r>
              <a:rPr kumimoji="0" lang="ko-KR" altLang="ko-KR" sz="1200" dirty="0" err="1">
                <a:solidFill>
                  <a:srgbClr val="222222"/>
                </a:solidFill>
                <a:latin typeface="맑은 고딕" panose="020B0503020000020004" pitchFamily="50" charset="-127"/>
                <a:ea typeface="맑은 고딕" panose="020B0503020000020004" pitchFamily="50" charset="-127"/>
              </a:rPr>
              <a:t>proprietary</a:t>
            </a:r>
            <a:r>
              <a:rPr kumimoji="0" lang="ko-KR" altLang="ko-KR" sz="1200" dirty="0">
                <a:solidFill>
                  <a:srgbClr val="222222"/>
                </a:solidFill>
                <a:latin typeface="맑은 고딕" panose="020B0503020000020004" pitchFamily="50" charset="-127"/>
                <a:ea typeface="맑은 고딕" panose="020B0503020000020004" pitchFamily="50" charset="-127"/>
              </a:rPr>
              <a:t> SQL </a:t>
            </a:r>
            <a:r>
              <a:rPr kumimoji="0" lang="ko-KR" altLang="ko-KR" sz="1200" dirty="0" err="1">
                <a:solidFill>
                  <a:srgbClr val="222222"/>
                </a:solidFill>
                <a:latin typeface="맑은 고딕" panose="020B0503020000020004" pitchFamily="50" charset="-127"/>
                <a:ea typeface="맑은 고딕" panose="020B0503020000020004" pitchFamily="50" charset="-127"/>
              </a:rPr>
              <a:t>syntaxes</a:t>
            </a:r>
            <a:r>
              <a:rPr kumimoji="0" lang="ko-KR" altLang="ko-KR" sz="1200" dirty="0">
                <a:solidFill>
                  <a:srgbClr val="222222"/>
                </a:solidFill>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215056525"/>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학습 요약</a:t>
            </a:r>
          </a:p>
        </p:txBody>
      </p:sp>
      <p:sp>
        <p:nvSpPr>
          <p:cNvPr id="3" name="내용 개체 틀 2"/>
          <p:cNvSpPr>
            <a:spLocks noGrp="1"/>
          </p:cNvSpPr>
          <p:nvPr>
            <p:ph idx="1"/>
          </p:nvPr>
        </p:nvSpPr>
        <p:spPr/>
        <p:txBody>
          <a:bodyPr/>
          <a:lstStyle/>
          <a:p>
            <a:pPr eaLnBrk="1" hangingPunct="1">
              <a:lnSpc>
                <a:spcPct val="130000"/>
              </a:lnSpc>
              <a:defRPr/>
            </a:pPr>
            <a:r>
              <a:rPr lang="en-US" altLang="ko-KR" dirty="0"/>
              <a:t>ASP.NET </a:t>
            </a:r>
            <a:r>
              <a:rPr lang="ko-KR" altLang="en-US" dirty="0"/>
              <a:t>시작</a:t>
            </a:r>
            <a:endParaRPr lang="en-US" altLang="ko-KR" dirty="0"/>
          </a:p>
          <a:p>
            <a:pPr lvl="1" eaLnBrk="1" hangingPunct="1">
              <a:lnSpc>
                <a:spcPct val="130000"/>
              </a:lnSpc>
              <a:defRPr/>
            </a:pPr>
            <a:r>
              <a:rPr lang="en-US" altLang="ko-KR" dirty="0"/>
              <a:t>ASP.NET</a:t>
            </a:r>
          </a:p>
          <a:p>
            <a:pPr lvl="2" eaLnBrk="1" hangingPunct="1">
              <a:lnSpc>
                <a:spcPct val="130000"/>
              </a:lnSpc>
              <a:defRPr/>
            </a:pPr>
            <a:r>
              <a:rPr lang="ko-KR" altLang="en-US" dirty="0"/>
              <a:t>사용자의 요구를 반영한 동작을 수행할 수 있는 웹사이트 구축</a:t>
            </a:r>
            <a:endParaRPr lang="en-US" altLang="ko-KR" dirty="0"/>
          </a:p>
          <a:p>
            <a:pPr lvl="1" eaLnBrk="1" hangingPunct="1">
              <a:lnSpc>
                <a:spcPct val="130000"/>
              </a:lnSpc>
              <a:defRPr/>
            </a:pPr>
            <a:r>
              <a:rPr lang="en-US" altLang="ko-KR" dirty="0"/>
              <a:t>UI </a:t>
            </a:r>
            <a:r>
              <a:rPr lang="ko-KR" altLang="en-US" dirty="0"/>
              <a:t>디자인</a:t>
            </a:r>
            <a:endParaRPr lang="en-US" altLang="ko-KR" dirty="0"/>
          </a:p>
          <a:p>
            <a:pPr lvl="2" eaLnBrk="1" hangingPunct="1">
              <a:lnSpc>
                <a:spcPct val="130000"/>
              </a:lnSpc>
              <a:defRPr/>
            </a:pPr>
            <a:r>
              <a:rPr lang="ko-KR" altLang="en-US" dirty="0"/>
              <a:t>컨트롤 이용</a:t>
            </a:r>
            <a:endParaRPr lang="en-US" altLang="ko-KR" dirty="0"/>
          </a:p>
          <a:p>
            <a:pPr lvl="2" eaLnBrk="1" hangingPunct="1">
              <a:lnSpc>
                <a:spcPct val="130000"/>
              </a:lnSpc>
              <a:defRPr/>
            </a:pPr>
            <a:r>
              <a:rPr lang="en-US" altLang="ko-KR" dirty="0"/>
              <a:t>HTML </a:t>
            </a:r>
            <a:r>
              <a:rPr lang="ko-KR" altLang="en-US" dirty="0"/>
              <a:t>이용</a:t>
            </a:r>
            <a:endParaRPr lang="en-US" altLang="ko-KR" dirty="0"/>
          </a:p>
          <a:p>
            <a:pPr lvl="1" eaLnBrk="1" hangingPunct="1">
              <a:lnSpc>
                <a:spcPct val="130000"/>
              </a:lnSpc>
              <a:defRPr/>
            </a:pPr>
            <a:r>
              <a:rPr lang="ko-KR" altLang="en-US" dirty="0" err="1"/>
              <a:t>동작처리</a:t>
            </a:r>
            <a:endParaRPr lang="en-US" altLang="ko-KR" dirty="0"/>
          </a:p>
          <a:p>
            <a:pPr lvl="2" eaLnBrk="1" hangingPunct="1">
              <a:lnSpc>
                <a:spcPct val="130000"/>
              </a:lnSpc>
              <a:defRPr/>
            </a:pPr>
            <a:r>
              <a:rPr lang="ko-KR" altLang="en-US" dirty="0"/>
              <a:t>이벤트와 이벤트 </a:t>
            </a:r>
            <a:r>
              <a:rPr lang="ko-KR" altLang="en-US" dirty="0" err="1"/>
              <a:t>핸들러</a:t>
            </a:r>
            <a:endParaRPr lang="en-US" altLang="ko-KR" dirty="0"/>
          </a:p>
          <a:p>
            <a:pPr lvl="1" eaLnBrk="1" hangingPunct="1">
              <a:lnSpc>
                <a:spcPct val="130000"/>
              </a:lnSpc>
              <a:defRPr/>
            </a:pPr>
            <a:r>
              <a:rPr lang="ko-KR" altLang="en-US" dirty="0"/>
              <a:t>웹 사이트 프로젝트 구성</a:t>
            </a:r>
            <a:endParaRPr lang="en-US" altLang="ko-KR" dirty="0"/>
          </a:p>
        </p:txBody>
      </p:sp>
      <p:pic>
        <p:nvPicPr>
          <p:cNvPr id="5" name="Picture 4" descr="BD00146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2667000"/>
            <a:ext cx="3417888"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957004"/>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t>ASP.NET </a:t>
            </a:r>
            <a:r>
              <a:rPr lang="ko-KR" altLang="en-US" dirty="0"/>
              <a:t>맛 보기</a:t>
            </a:r>
          </a:p>
        </p:txBody>
      </p:sp>
      <p:graphicFrame>
        <p:nvGraphicFramePr>
          <p:cNvPr id="5" name="표 4"/>
          <p:cNvGraphicFramePr>
            <a:graphicFrameLocks noGrp="1"/>
          </p:cNvGraphicFramePr>
          <p:nvPr>
            <p:extLst>
              <p:ext uri="{D42A27DB-BD31-4B8C-83A1-F6EECF244321}">
                <p14:modId xmlns:p14="http://schemas.microsoft.com/office/powerpoint/2010/main" val="2031054682"/>
              </p:ext>
            </p:extLst>
          </p:nvPr>
        </p:nvGraphicFramePr>
        <p:xfrm>
          <a:off x="107948" y="836712"/>
          <a:ext cx="8928102" cy="5800339"/>
        </p:xfrm>
        <a:graphic>
          <a:graphicData uri="http://schemas.openxmlformats.org/drawingml/2006/table">
            <a:tbl>
              <a:tblPr firstRow="1" bandRow="1">
                <a:tableStyleId>{5C22544A-7EE6-4342-B048-85BDC9FD1C3A}</a:tableStyleId>
              </a:tblPr>
              <a:tblGrid>
                <a:gridCol w="1439716">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944215">
                  <a:extLst>
                    <a:ext uri="{9D8B030D-6E8A-4147-A177-3AD203B41FA5}">
                      <a16:colId xmlns:a16="http://schemas.microsoft.com/office/drawing/2014/main" val="20002"/>
                    </a:ext>
                  </a:extLst>
                </a:gridCol>
                <a:gridCol w="1224137">
                  <a:extLst>
                    <a:ext uri="{9D8B030D-6E8A-4147-A177-3AD203B41FA5}">
                      <a16:colId xmlns:a16="http://schemas.microsoft.com/office/drawing/2014/main" val="20003"/>
                    </a:ext>
                  </a:extLst>
                </a:gridCol>
                <a:gridCol w="1080120">
                  <a:extLst>
                    <a:ext uri="{9D8B030D-6E8A-4147-A177-3AD203B41FA5}">
                      <a16:colId xmlns:a16="http://schemas.microsoft.com/office/drawing/2014/main" val="20004"/>
                    </a:ext>
                  </a:extLst>
                </a:gridCol>
                <a:gridCol w="2159794">
                  <a:extLst>
                    <a:ext uri="{9D8B030D-6E8A-4147-A177-3AD203B41FA5}">
                      <a16:colId xmlns:a16="http://schemas.microsoft.com/office/drawing/2014/main" val="20005"/>
                    </a:ext>
                  </a:extLst>
                </a:gridCol>
              </a:tblGrid>
              <a:tr h="228214">
                <a:tc>
                  <a:txBody>
                    <a:bodyPr/>
                    <a:lstStyle/>
                    <a:p>
                      <a:pPr algn="ctr" latinLnBrk="1"/>
                      <a:r>
                        <a:rPr lang="ko-KR" altLang="en-US" sz="1400" b="1" dirty="0">
                          <a:solidFill>
                            <a:schemeClr val="tx1"/>
                          </a:solidFill>
                          <a:latin typeface="맑은 고딕" panose="020B0503020000020004" pitchFamily="50" charset="-127"/>
                          <a:ea typeface="맑은 고딕" panose="020B0503020000020004" pitchFamily="50" charset="-127"/>
                        </a:rPr>
                        <a:t>단어</a:t>
                      </a:r>
                    </a:p>
                  </a:txBody>
                  <a:tcPr marL="72000" marT="0" marB="0" anchor="ct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latinLnBrk="1"/>
                      <a:r>
                        <a:rPr lang="ko-KR" altLang="en-US" sz="1400" b="1" dirty="0">
                          <a:solidFill>
                            <a:schemeClr val="tx1"/>
                          </a:solidFill>
                          <a:latin typeface="맑은 고딕" panose="020B0503020000020004" pitchFamily="50" charset="-127"/>
                          <a:ea typeface="맑은 고딕" panose="020B0503020000020004" pitchFamily="50" charset="-127"/>
                        </a:rPr>
                        <a:t>발음</a:t>
                      </a: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latinLnBrk="1"/>
                      <a:r>
                        <a:rPr lang="ko-KR" altLang="en-US" sz="1400" b="1" dirty="0">
                          <a:solidFill>
                            <a:schemeClr val="tx1"/>
                          </a:solidFill>
                          <a:latin typeface="맑은 고딕" panose="020B0503020000020004" pitchFamily="50" charset="-127"/>
                          <a:ea typeface="맑은 고딕" panose="020B0503020000020004" pitchFamily="50" charset="-127"/>
                        </a:rPr>
                        <a:t>뜻</a:t>
                      </a: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latinLnBrk="1"/>
                      <a:r>
                        <a:rPr lang="ko-KR" altLang="en-US" sz="1400" b="1" dirty="0">
                          <a:solidFill>
                            <a:schemeClr val="tx1"/>
                          </a:solidFill>
                          <a:latin typeface="맑은 고딕" panose="020B0503020000020004" pitchFamily="50" charset="-127"/>
                          <a:ea typeface="맑은 고딕" panose="020B0503020000020004" pitchFamily="50" charset="-127"/>
                        </a:rPr>
                        <a:t>단어</a:t>
                      </a:r>
                    </a:p>
                  </a:txBody>
                  <a:tcPr marL="7200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latinLnBrk="1"/>
                      <a:r>
                        <a:rPr lang="ko-KR" altLang="en-US" sz="1400" b="1" dirty="0">
                          <a:solidFill>
                            <a:schemeClr val="tx1"/>
                          </a:solidFill>
                          <a:latin typeface="맑은 고딕" panose="020B0503020000020004" pitchFamily="50" charset="-127"/>
                          <a:ea typeface="맑은 고딕" panose="020B0503020000020004" pitchFamily="50" charset="-127"/>
                        </a:rPr>
                        <a:t>발음</a:t>
                      </a: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latinLnBrk="1"/>
                      <a:r>
                        <a:rPr lang="ko-KR" altLang="en-US" sz="1400" b="1" dirty="0">
                          <a:solidFill>
                            <a:schemeClr val="tx1"/>
                          </a:solidFill>
                          <a:latin typeface="맑은 고딕" panose="020B0503020000020004" pitchFamily="50" charset="-127"/>
                          <a:ea typeface="맑은 고딕" panose="020B0503020000020004" pitchFamily="50" charset="-127"/>
                        </a:rPr>
                        <a:t>뜻</a:t>
                      </a:r>
                    </a:p>
                  </a:txBody>
                  <a:tcPr marL="72000" marT="0" marB="0"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extLst>
                  <a:ext uri="{0D108BD9-81ED-4DB2-BD59-A6C34878D82A}">
                    <a16:rowId xmlns:a16="http://schemas.microsoft.com/office/drawing/2014/main" val="10000"/>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access</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integrate</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back</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interface</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behind</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label</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body</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link</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border</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local</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button</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navigate</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click</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navigation</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code</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object</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collection</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part</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color</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protocol</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compile</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query</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data</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run</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default (</a:t>
                      </a:r>
                      <a:r>
                        <a:rPr lang="ko-KR" altLang="en-US" sz="1400" b="1" i="0" u="none" strike="noStrike" dirty="0">
                          <a:solidFill>
                            <a:srgbClr val="000000"/>
                          </a:solidFill>
                          <a:effectLst/>
                          <a:latin typeface="맑은 고딕" panose="020B0503020000020004" pitchFamily="50" charset="-127"/>
                          <a:ea typeface="맑은 고딕" panose="020B0503020000020004" pitchFamily="50" charset="-127"/>
                        </a:rPr>
                        <a:t>컴퓨터</a:t>
                      </a:r>
                      <a:r>
                        <a:rPr lang="en-US" altLang="ko-KR" sz="1400" b="1" i="0" u="none" strike="noStrike" dirty="0">
                          <a:solidFill>
                            <a:srgbClr val="000000"/>
                          </a:solidFill>
                          <a:effectLst/>
                          <a:latin typeface="맑은 고딕" panose="020B0503020000020004" pitchFamily="50" charset="-127"/>
                          <a:ea typeface="맑은 고딕" panose="020B0503020000020004" pitchFamily="50" charset="-127"/>
                        </a:rPr>
                        <a:t>)</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server</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development</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solution</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enable</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standard</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environment</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style</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event</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system</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7"/>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font</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text</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fore</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tip</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9"/>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form</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tool</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graphic</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user</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1"/>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handle</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validate</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2"/>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handler</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validation</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3"/>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head</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visible</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4"/>
                  </a:ext>
                </a:extLst>
              </a:tr>
              <a:tr h="215536">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host (</a:t>
                      </a:r>
                      <a:r>
                        <a:rPr lang="ko-KR" altLang="en-US" sz="1400" b="1" i="0" u="none" strike="noStrike" dirty="0">
                          <a:solidFill>
                            <a:srgbClr val="000000"/>
                          </a:solidFill>
                          <a:effectLst/>
                          <a:latin typeface="맑은 고딕" panose="020B0503020000020004" pitchFamily="50" charset="-127"/>
                          <a:ea typeface="맑은 고딕" panose="020B0503020000020004" pitchFamily="50" charset="-127"/>
                        </a:rPr>
                        <a:t>컴퓨터</a:t>
                      </a:r>
                      <a:r>
                        <a:rPr lang="en-US" altLang="ko-KR" sz="1400" b="1" i="0" u="none" strike="noStrike" dirty="0">
                          <a:solidFill>
                            <a:srgbClr val="000000"/>
                          </a:solidFill>
                          <a:effectLst/>
                          <a:latin typeface="맑은 고딕" panose="020B0503020000020004" pitchFamily="50" charset="-127"/>
                          <a:ea typeface="맑은 고딕" panose="020B0503020000020004" pitchFamily="50" charset="-127"/>
                        </a:rPr>
                        <a:t>)</a:t>
                      </a:r>
                    </a:p>
                  </a:txBody>
                  <a:tcPr marL="72000"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b="1" i="0" u="none" strike="noStrike" dirty="0">
                          <a:solidFill>
                            <a:srgbClr val="000000"/>
                          </a:solidFill>
                          <a:effectLst/>
                          <a:latin typeface="맑은 고딕" panose="020B0503020000020004" pitchFamily="50" charset="-127"/>
                          <a:ea typeface="맑은 고딕" panose="020B0503020000020004" pitchFamily="50" charset="-127"/>
                        </a:rPr>
                        <a:t>width</a:t>
                      </a:r>
                    </a:p>
                  </a:txBody>
                  <a:tcPr marL="7200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1400" b="1" dirty="0">
                        <a:solidFill>
                          <a:schemeClr val="tx1"/>
                        </a:solidFill>
                        <a:latin typeface="맑은 고딕" panose="020B0503020000020004" pitchFamily="50" charset="-127"/>
                        <a:ea typeface="맑은 고딕" panose="020B0503020000020004" pitchFamily="50" charset="-127"/>
                      </a:endParaRPr>
                    </a:p>
                  </a:txBody>
                  <a:tcPr marL="72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1176039147"/>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질의 응답</a:t>
            </a:r>
          </a:p>
        </p:txBody>
      </p:sp>
      <p:sp>
        <p:nvSpPr>
          <p:cNvPr id="7" name="내용 개체 틀 6"/>
          <p:cNvSpPr>
            <a:spLocks noGrp="1"/>
          </p:cNvSpPr>
          <p:nvPr>
            <p:ph idx="1"/>
          </p:nvPr>
        </p:nvSpPr>
        <p:spPr/>
        <p:txBody>
          <a:bodyPr/>
          <a:lstStyle/>
          <a:p>
            <a:pPr eaLnBrk="1" hangingPunct="1">
              <a:defRPr/>
            </a:pPr>
            <a:r>
              <a:rPr lang="en-US" altLang="ko-KR" dirty="0"/>
              <a:t>No question, no learning !!!</a:t>
            </a:r>
          </a:p>
          <a:p>
            <a:pPr eaLnBrk="1" hangingPunct="1">
              <a:defRPr/>
            </a:pPr>
            <a:r>
              <a:rPr lang="en-US" altLang="ko-KR" dirty="0"/>
              <a:t>No dumb question !!!</a:t>
            </a:r>
          </a:p>
          <a:p>
            <a:pPr eaLnBrk="1" hangingPunct="1">
              <a:defRPr/>
            </a:pPr>
            <a:r>
              <a:rPr lang="en-US" altLang="ko-KR" dirty="0"/>
              <a:t>I</a:t>
            </a:r>
            <a:r>
              <a:rPr lang="en-US" altLang="ko-KR" dirty="0">
                <a:latin typeface="Times New Roman" pitchFamily="18" charset="0"/>
              </a:rPr>
              <a:t>’</a:t>
            </a:r>
            <a:r>
              <a:rPr lang="en-US" altLang="ko-KR" dirty="0"/>
              <a:t>m here to be interrupted.</a:t>
            </a:r>
          </a:p>
          <a:p>
            <a:pPr eaLnBrk="1" hangingPunct="1">
              <a:defRPr/>
            </a:pPr>
            <a:r>
              <a:rPr lang="en-US" altLang="ko-KR" dirty="0"/>
              <a:t>I</a:t>
            </a:r>
            <a:r>
              <a:rPr lang="en-US" altLang="ko-KR" dirty="0">
                <a:latin typeface="Times New Roman" pitchFamily="18" charset="0"/>
              </a:rPr>
              <a:t>’</a:t>
            </a:r>
            <a:r>
              <a:rPr lang="en-US" altLang="ko-KR" dirty="0"/>
              <a:t>m an interrupt-driven professor.</a:t>
            </a:r>
          </a:p>
          <a:p>
            <a:pPr eaLnBrk="1" hangingPunct="1">
              <a:defRPr/>
            </a:pPr>
            <a:r>
              <a:rPr lang="en-US" altLang="ko-KR" dirty="0"/>
              <a:t>I teach less, students learn more.</a:t>
            </a:r>
            <a:endParaRPr lang="ko-KR" alt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3714750"/>
            <a:ext cx="275272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6055139"/>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C687F13-1C4C-5D38-33B9-0395638CCB8C}"/>
              </a:ext>
            </a:extLst>
          </p:cNvPr>
          <p:cNvPicPr>
            <a:picLocks noChangeAspect="1"/>
          </p:cNvPicPr>
          <p:nvPr/>
        </p:nvPicPr>
        <p:blipFill>
          <a:blip r:embed="rId2"/>
          <a:stretch>
            <a:fillRect/>
          </a:stretch>
        </p:blipFill>
        <p:spPr>
          <a:xfrm>
            <a:off x="2786968" y="3589856"/>
            <a:ext cx="3513224" cy="2910957"/>
          </a:xfrm>
          <a:prstGeom prst="rect">
            <a:avLst/>
          </a:prstGeom>
        </p:spPr>
      </p:pic>
      <p:sp>
        <p:nvSpPr>
          <p:cNvPr id="2" name="제목 1">
            <a:extLst>
              <a:ext uri="{FF2B5EF4-FFF2-40B4-BE49-F238E27FC236}">
                <a16:creationId xmlns:a16="http://schemas.microsoft.com/office/drawing/2014/main" id="{E8B9516D-8B80-7D29-1A99-A5DC181C72B0}"/>
              </a:ext>
            </a:extLst>
          </p:cNvPr>
          <p:cNvSpPr>
            <a:spLocks noGrp="1"/>
          </p:cNvSpPr>
          <p:nvPr>
            <p:ph type="title"/>
          </p:nvPr>
        </p:nvSpPr>
        <p:spPr/>
        <p:txBody>
          <a:bodyPr/>
          <a:lstStyle/>
          <a:p>
            <a:r>
              <a:rPr lang="ko-KR" altLang="en-US" dirty="0"/>
              <a:t>웹 프로그래밍 </a:t>
            </a:r>
            <a:r>
              <a:rPr lang="en-US" altLang="ko-KR" dirty="0"/>
              <a:t>(3)</a:t>
            </a:r>
            <a:endParaRPr lang="ko-KR" altLang="en-US" dirty="0"/>
          </a:p>
        </p:txBody>
      </p:sp>
      <p:sp>
        <p:nvSpPr>
          <p:cNvPr id="3" name="내용 개체 틀 2">
            <a:extLst>
              <a:ext uri="{FF2B5EF4-FFF2-40B4-BE49-F238E27FC236}">
                <a16:creationId xmlns:a16="http://schemas.microsoft.com/office/drawing/2014/main" id="{8CF30775-A50F-A665-26C2-F7BA4B167390}"/>
              </a:ext>
            </a:extLst>
          </p:cNvPr>
          <p:cNvSpPr>
            <a:spLocks noGrp="1"/>
          </p:cNvSpPr>
          <p:nvPr>
            <p:ph idx="1"/>
          </p:nvPr>
        </p:nvSpPr>
        <p:spPr/>
        <p:txBody>
          <a:bodyPr/>
          <a:lstStyle/>
          <a:p>
            <a:r>
              <a:rPr lang="ko-KR" altLang="en-US" dirty="0"/>
              <a:t>컴퓨터 주소</a:t>
            </a:r>
            <a:endParaRPr lang="en-US" altLang="ko-KR" dirty="0"/>
          </a:p>
          <a:p>
            <a:pPr lvl="1"/>
            <a:r>
              <a:rPr lang="en-US" altLang="ko-KR" dirty="0">
                <a:solidFill>
                  <a:srgbClr val="7030A0"/>
                </a:solidFill>
              </a:rPr>
              <a:t>IP</a:t>
            </a:r>
            <a:r>
              <a:rPr lang="ko-KR" altLang="en-US" dirty="0">
                <a:solidFill>
                  <a:srgbClr val="7030A0"/>
                </a:solidFill>
              </a:rPr>
              <a:t> 주소</a:t>
            </a:r>
            <a:r>
              <a:rPr lang="ko-KR" altLang="en-US" dirty="0"/>
              <a:t> </a:t>
            </a:r>
            <a:r>
              <a:rPr lang="en-US" altLang="ko-KR" dirty="0"/>
              <a:t>: IP(Internet Protocol)</a:t>
            </a:r>
            <a:r>
              <a:rPr lang="ko-KR" altLang="en-US" dirty="0"/>
              <a:t>에 근거한 컴퓨터의 고유 주소</a:t>
            </a:r>
            <a:endParaRPr lang="en-US" altLang="ko-KR" dirty="0"/>
          </a:p>
          <a:p>
            <a:pPr lvl="1"/>
            <a:r>
              <a:rPr lang="en-US" altLang="ko-KR" dirty="0">
                <a:solidFill>
                  <a:srgbClr val="7030A0"/>
                </a:solidFill>
              </a:rPr>
              <a:t>DNS</a:t>
            </a:r>
            <a:r>
              <a:rPr lang="en-US" altLang="ko-KR" dirty="0"/>
              <a:t>(Domain Name System) : </a:t>
            </a:r>
            <a:r>
              <a:rPr lang="ko-KR" altLang="en-US" dirty="0"/>
              <a:t>도메인 이름과 </a:t>
            </a:r>
            <a:r>
              <a:rPr lang="en-US" altLang="ko-KR" dirty="0"/>
              <a:t>IP </a:t>
            </a:r>
            <a:r>
              <a:rPr lang="ko-KR" altLang="en-US" dirty="0"/>
              <a:t>주소를 서로 변환하는 역할</a:t>
            </a:r>
            <a:endParaRPr lang="en-US" altLang="ko-KR" dirty="0"/>
          </a:p>
          <a:p>
            <a:pPr lvl="1"/>
            <a:r>
              <a:rPr lang="ko-KR" altLang="en-US" dirty="0"/>
              <a:t>포트</a:t>
            </a:r>
            <a:r>
              <a:rPr lang="en-US" altLang="ko-KR" dirty="0"/>
              <a:t>(</a:t>
            </a:r>
            <a:r>
              <a:rPr lang="en-US" altLang="ko-KR" dirty="0">
                <a:solidFill>
                  <a:srgbClr val="7030A0"/>
                </a:solidFill>
              </a:rPr>
              <a:t>Port</a:t>
            </a:r>
            <a:r>
              <a:rPr lang="en-US" altLang="ko-KR" dirty="0"/>
              <a:t>) : </a:t>
            </a:r>
            <a:r>
              <a:rPr lang="ko-KR" altLang="en-US" dirty="0"/>
              <a:t>동일</a:t>
            </a:r>
            <a:r>
              <a:rPr lang="en-US" altLang="ko-KR" dirty="0"/>
              <a:t> </a:t>
            </a:r>
            <a:r>
              <a:rPr lang="en-US" altLang="ko-KR" dirty="0">
                <a:solidFill>
                  <a:srgbClr val="00B050"/>
                </a:solidFill>
              </a:rPr>
              <a:t>IP </a:t>
            </a:r>
            <a:r>
              <a:rPr lang="ko-KR" altLang="en-US" dirty="0">
                <a:solidFill>
                  <a:srgbClr val="00B050"/>
                </a:solidFill>
              </a:rPr>
              <a:t>주소</a:t>
            </a:r>
            <a:r>
              <a:rPr lang="ko-KR" altLang="en-US" dirty="0"/>
              <a:t>에서 애플리케이션을 구분하기 위해 사용하는 번호</a:t>
            </a:r>
            <a:r>
              <a:rPr lang="en-US" altLang="ko-KR" dirty="0"/>
              <a:t> (</a:t>
            </a:r>
            <a:r>
              <a:rPr lang="ko-KR" altLang="en-US" dirty="0"/>
              <a:t>여러 개의 통로 역할</a:t>
            </a:r>
            <a:r>
              <a:rPr lang="en-US" altLang="ko-KR" dirty="0"/>
              <a:t>)</a:t>
            </a:r>
            <a:endParaRPr lang="ko-KR" altLang="en-US" dirty="0"/>
          </a:p>
        </p:txBody>
      </p:sp>
    </p:spTree>
    <p:extLst>
      <p:ext uri="{BB962C8B-B14F-4D97-AF65-F5344CB8AC3E}">
        <p14:creationId xmlns:p14="http://schemas.microsoft.com/office/powerpoint/2010/main" val="3529268095"/>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B9516D-8B80-7D29-1A99-A5DC181C72B0}"/>
              </a:ext>
            </a:extLst>
          </p:cNvPr>
          <p:cNvSpPr>
            <a:spLocks noGrp="1"/>
          </p:cNvSpPr>
          <p:nvPr>
            <p:ph type="title"/>
          </p:nvPr>
        </p:nvSpPr>
        <p:spPr/>
        <p:txBody>
          <a:bodyPr/>
          <a:lstStyle/>
          <a:p>
            <a:r>
              <a:rPr lang="ko-KR" altLang="en-US" dirty="0"/>
              <a:t>웹 프로그래밍 </a:t>
            </a:r>
            <a:r>
              <a:rPr lang="en-US" altLang="ko-KR" dirty="0"/>
              <a:t>(4)</a:t>
            </a:r>
            <a:endParaRPr lang="ko-KR" altLang="en-US" dirty="0"/>
          </a:p>
        </p:txBody>
      </p:sp>
      <p:sp>
        <p:nvSpPr>
          <p:cNvPr id="3" name="내용 개체 틀 2">
            <a:extLst>
              <a:ext uri="{FF2B5EF4-FFF2-40B4-BE49-F238E27FC236}">
                <a16:creationId xmlns:a16="http://schemas.microsoft.com/office/drawing/2014/main" id="{8CF30775-A50F-A665-26C2-F7BA4B167390}"/>
              </a:ext>
            </a:extLst>
          </p:cNvPr>
          <p:cNvSpPr>
            <a:spLocks noGrp="1"/>
          </p:cNvSpPr>
          <p:nvPr>
            <p:ph idx="1"/>
          </p:nvPr>
        </p:nvSpPr>
        <p:spPr/>
        <p:txBody>
          <a:bodyPr/>
          <a:lstStyle/>
          <a:p>
            <a:r>
              <a:rPr lang="ko-KR" altLang="en-US" dirty="0"/>
              <a:t>정적 </a:t>
            </a:r>
            <a:r>
              <a:rPr lang="en-US" altLang="ko-KR" dirty="0"/>
              <a:t>/ </a:t>
            </a:r>
            <a:r>
              <a:rPr lang="ko-KR" altLang="en-US" dirty="0"/>
              <a:t>동적 웹 페이지 </a:t>
            </a:r>
            <a:r>
              <a:rPr lang="en-US" altLang="ko-KR" sz="2000" dirty="0">
                <a:solidFill>
                  <a:srgbClr val="0070C0"/>
                </a:solidFill>
                <a:sym typeface="Wingdings" panose="05000000000000000000" pitchFamily="2" charset="2"/>
              </a:rPr>
              <a:t> </a:t>
            </a:r>
            <a:r>
              <a:rPr lang="ko-KR" altLang="en-US" sz="2000" dirty="0">
                <a:solidFill>
                  <a:srgbClr val="0070C0"/>
                </a:solidFill>
                <a:sym typeface="Wingdings" panose="05000000000000000000" pitchFamily="2" charset="2"/>
              </a:rPr>
              <a:t>사용자 요청에 실시간 변화 내용 반영 여부</a:t>
            </a:r>
            <a:endParaRPr lang="ko-KR" altLang="en-US" dirty="0">
              <a:solidFill>
                <a:srgbClr val="0070C0"/>
              </a:solidFill>
            </a:endParaRPr>
          </a:p>
        </p:txBody>
      </p:sp>
      <p:pic>
        <p:nvPicPr>
          <p:cNvPr id="7" name="그림 6">
            <a:extLst>
              <a:ext uri="{FF2B5EF4-FFF2-40B4-BE49-F238E27FC236}">
                <a16:creationId xmlns:a16="http://schemas.microsoft.com/office/drawing/2014/main" id="{EDD7D37F-EB45-E023-7EC1-798138FEB472}"/>
              </a:ext>
            </a:extLst>
          </p:cNvPr>
          <p:cNvPicPr>
            <a:picLocks noChangeAspect="1"/>
          </p:cNvPicPr>
          <p:nvPr/>
        </p:nvPicPr>
        <p:blipFill>
          <a:blip r:embed="rId2"/>
          <a:stretch>
            <a:fillRect/>
          </a:stretch>
        </p:blipFill>
        <p:spPr>
          <a:xfrm>
            <a:off x="1018838" y="1628800"/>
            <a:ext cx="7128548" cy="4780320"/>
          </a:xfrm>
          <a:prstGeom prst="rect">
            <a:avLst/>
          </a:prstGeom>
        </p:spPr>
      </p:pic>
    </p:spTree>
    <p:extLst>
      <p:ext uri="{BB962C8B-B14F-4D97-AF65-F5344CB8AC3E}">
        <p14:creationId xmlns:p14="http://schemas.microsoft.com/office/powerpoint/2010/main" val="2052038186"/>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B9516D-8B80-7D29-1A99-A5DC181C72B0}"/>
              </a:ext>
            </a:extLst>
          </p:cNvPr>
          <p:cNvSpPr>
            <a:spLocks noGrp="1"/>
          </p:cNvSpPr>
          <p:nvPr>
            <p:ph type="title"/>
          </p:nvPr>
        </p:nvSpPr>
        <p:spPr/>
        <p:txBody>
          <a:bodyPr/>
          <a:lstStyle/>
          <a:p>
            <a:r>
              <a:rPr lang="ko-KR" altLang="en-US" dirty="0"/>
              <a:t>웹 프로그래밍 </a:t>
            </a:r>
            <a:r>
              <a:rPr lang="en-US" altLang="ko-KR" dirty="0"/>
              <a:t>(5)</a:t>
            </a:r>
            <a:endParaRPr lang="ko-KR" altLang="en-US" dirty="0"/>
          </a:p>
        </p:txBody>
      </p:sp>
      <p:sp>
        <p:nvSpPr>
          <p:cNvPr id="3" name="내용 개체 틀 2">
            <a:extLst>
              <a:ext uri="{FF2B5EF4-FFF2-40B4-BE49-F238E27FC236}">
                <a16:creationId xmlns:a16="http://schemas.microsoft.com/office/drawing/2014/main" id="{8CF30775-A50F-A665-26C2-F7BA4B167390}"/>
              </a:ext>
            </a:extLst>
          </p:cNvPr>
          <p:cNvSpPr>
            <a:spLocks noGrp="1"/>
          </p:cNvSpPr>
          <p:nvPr>
            <p:ph idx="1"/>
          </p:nvPr>
        </p:nvSpPr>
        <p:spPr/>
        <p:txBody>
          <a:bodyPr/>
          <a:lstStyle/>
          <a:p>
            <a:r>
              <a:rPr lang="ko-KR" altLang="en-US" dirty="0"/>
              <a:t>웹 애플리케이션</a:t>
            </a:r>
            <a:r>
              <a:rPr lang="en-US" altLang="ko-KR" dirty="0"/>
              <a:t>(</a:t>
            </a:r>
            <a:r>
              <a:rPr lang="ko-KR" altLang="en-US" dirty="0"/>
              <a:t>동적 웹 사이트</a:t>
            </a:r>
            <a:r>
              <a:rPr lang="en-US" altLang="ko-KR" dirty="0"/>
              <a:t>)</a:t>
            </a:r>
            <a:r>
              <a:rPr lang="ko-KR" altLang="en-US" dirty="0"/>
              <a:t> 개발 언어</a:t>
            </a:r>
            <a:endParaRPr lang="en-US" altLang="ko-KR" dirty="0"/>
          </a:p>
          <a:p>
            <a:pPr lvl="1"/>
            <a:r>
              <a:rPr lang="en-US" altLang="ko-KR" dirty="0"/>
              <a:t>ASP, </a:t>
            </a:r>
            <a:r>
              <a:rPr lang="en-US" altLang="ko-KR" dirty="0">
                <a:solidFill>
                  <a:srgbClr val="FF0000"/>
                </a:solidFill>
                <a:effectLst>
                  <a:outerShdw blurRad="38100" dist="38100" dir="2700000" algn="tl">
                    <a:srgbClr val="000000">
                      <a:alpha val="43137"/>
                    </a:srgbClr>
                  </a:outerShdw>
                </a:effectLst>
              </a:rPr>
              <a:t>ASP.NET</a:t>
            </a:r>
            <a:r>
              <a:rPr lang="en-US" altLang="ko-KR" dirty="0"/>
              <a:t>, JSP, PHP, …</a:t>
            </a:r>
          </a:p>
          <a:p>
            <a:r>
              <a:rPr lang="ko-KR" altLang="en-US" dirty="0"/>
              <a:t>프레임워크</a:t>
            </a:r>
            <a:r>
              <a:rPr lang="en-US" altLang="ko-KR" dirty="0"/>
              <a:t>(Framework)</a:t>
            </a:r>
          </a:p>
          <a:p>
            <a:pPr lvl="1"/>
            <a:r>
              <a:rPr lang="ko-KR" altLang="en-US" dirty="0"/>
              <a:t>이미 만들어진 애플리케이션의 일부를 조합</a:t>
            </a:r>
            <a:endParaRPr lang="en-US" altLang="ko-KR" dirty="0"/>
          </a:p>
          <a:p>
            <a:pPr lvl="1"/>
            <a:r>
              <a:rPr lang="ko-KR" altLang="en-US" dirty="0"/>
              <a:t>라이브러리</a:t>
            </a:r>
            <a:r>
              <a:rPr lang="en-US" altLang="ko-KR" dirty="0"/>
              <a:t>(Library)</a:t>
            </a:r>
            <a:r>
              <a:rPr lang="ko-KR" altLang="en-US" dirty="0"/>
              <a:t>나</a:t>
            </a:r>
            <a:r>
              <a:rPr lang="en-US" altLang="ko-KR" dirty="0"/>
              <a:t> </a:t>
            </a:r>
            <a:r>
              <a:rPr lang="ko-KR" altLang="en-US" dirty="0"/>
              <a:t>컴포넌트</a:t>
            </a:r>
            <a:r>
              <a:rPr lang="en-US" altLang="ko-KR" dirty="0"/>
              <a:t>(Component) </a:t>
            </a:r>
            <a:r>
              <a:rPr lang="ko-KR" altLang="en-US" dirty="0"/>
              <a:t>활용보다 간편</a:t>
            </a:r>
            <a:endParaRPr lang="en-US" altLang="ko-KR" dirty="0"/>
          </a:p>
          <a:p>
            <a:pPr lvl="1"/>
            <a:endParaRPr lang="en-US" altLang="ko-KR" dirty="0"/>
          </a:p>
        </p:txBody>
      </p:sp>
      <p:pic>
        <p:nvPicPr>
          <p:cNvPr id="6" name="그림 5">
            <a:extLst>
              <a:ext uri="{FF2B5EF4-FFF2-40B4-BE49-F238E27FC236}">
                <a16:creationId xmlns:a16="http://schemas.microsoft.com/office/drawing/2014/main" id="{81A5BF59-AD23-0292-B78F-6AC8F7BE62D6}"/>
              </a:ext>
            </a:extLst>
          </p:cNvPr>
          <p:cNvPicPr>
            <a:picLocks noChangeAspect="1"/>
          </p:cNvPicPr>
          <p:nvPr/>
        </p:nvPicPr>
        <p:blipFill>
          <a:blip r:embed="rId2"/>
          <a:stretch>
            <a:fillRect/>
          </a:stretch>
        </p:blipFill>
        <p:spPr>
          <a:xfrm>
            <a:off x="1689348" y="3573016"/>
            <a:ext cx="5787528" cy="2694880"/>
          </a:xfrm>
          <a:prstGeom prst="rect">
            <a:avLst/>
          </a:prstGeom>
        </p:spPr>
      </p:pic>
    </p:spTree>
    <p:extLst>
      <p:ext uri="{BB962C8B-B14F-4D97-AF65-F5344CB8AC3E}">
        <p14:creationId xmlns:p14="http://schemas.microsoft.com/office/powerpoint/2010/main" val="2832519605"/>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B9516D-8B80-7D29-1A99-A5DC181C72B0}"/>
              </a:ext>
            </a:extLst>
          </p:cNvPr>
          <p:cNvSpPr>
            <a:spLocks noGrp="1"/>
          </p:cNvSpPr>
          <p:nvPr>
            <p:ph type="title"/>
          </p:nvPr>
        </p:nvSpPr>
        <p:spPr/>
        <p:txBody>
          <a:bodyPr/>
          <a:lstStyle/>
          <a:p>
            <a:r>
              <a:rPr lang="ko-KR" altLang="en-US" dirty="0"/>
              <a:t>웹 프로그래밍 개발도구 </a:t>
            </a:r>
            <a:r>
              <a:rPr lang="en-US" altLang="ko-KR" dirty="0"/>
              <a:t>(1)</a:t>
            </a:r>
            <a:r>
              <a:rPr lang="ko-KR" altLang="en-US" dirty="0"/>
              <a:t> </a:t>
            </a:r>
          </a:p>
        </p:txBody>
      </p:sp>
      <p:sp>
        <p:nvSpPr>
          <p:cNvPr id="3" name="내용 개체 틀 2">
            <a:extLst>
              <a:ext uri="{FF2B5EF4-FFF2-40B4-BE49-F238E27FC236}">
                <a16:creationId xmlns:a16="http://schemas.microsoft.com/office/drawing/2014/main" id="{8CF30775-A50F-A665-26C2-F7BA4B167390}"/>
              </a:ext>
            </a:extLst>
          </p:cNvPr>
          <p:cNvSpPr>
            <a:spLocks noGrp="1"/>
          </p:cNvSpPr>
          <p:nvPr>
            <p:ph idx="1"/>
          </p:nvPr>
        </p:nvSpPr>
        <p:spPr/>
        <p:txBody>
          <a:bodyPr/>
          <a:lstStyle/>
          <a:p>
            <a:r>
              <a:rPr lang="en-US" altLang="ko-KR" dirty="0"/>
              <a:t>3-tier</a:t>
            </a:r>
            <a:r>
              <a:rPr lang="ko-KR" altLang="en-US" dirty="0"/>
              <a:t> </a:t>
            </a:r>
            <a:r>
              <a:rPr lang="en-US" altLang="ko-KR" dirty="0"/>
              <a:t>architecture (3 </a:t>
            </a:r>
            <a:r>
              <a:rPr lang="ko-KR" altLang="en-US" dirty="0"/>
              <a:t>계층</a:t>
            </a:r>
            <a:r>
              <a:rPr lang="en-US" altLang="ko-KR" dirty="0"/>
              <a:t> </a:t>
            </a:r>
            <a:r>
              <a:rPr lang="ko-KR" altLang="en-US" dirty="0"/>
              <a:t>구조</a:t>
            </a:r>
            <a:r>
              <a:rPr lang="en-US" altLang="ko-KR" dirty="0"/>
              <a:t>)</a:t>
            </a:r>
            <a:endParaRPr lang="ko-KR" altLang="en-US" dirty="0"/>
          </a:p>
        </p:txBody>
      </p:sp>
      <p:sp>
        <p:nvSpPr>
          <p:cNvPr id="7" name="직사각형 6">
            <a:extLst>
              <a:ext uri="{FF2B5EF4-FFF2-40B4-BE49-F238E27FC236}">
                <a16:creationId xmlns:a16="http://schemas.microsoft.com/office/drawing/2014/main" id="{43F6FBE6-8A98-25C4-A391-6DCF0075B2A0}"/>
              </a:ext>
            </a:extLst>
          </p:cNvPr>
          <p:cNvSpPr/>
          <p:nvPr/>
        </p:nvSpPr>
        <p:spPr>
          <a:xfrm>
            <a:off x="395536" y="1844824"/>
            <a:ext cx="2448272" cy="4032101"/>
          </a:xfrm>
          <a:prstGeom prst="rect">
            <a:avLst/>
          </a:prstGeom>
          <a:solidFill>
            <a:schemeClr val="accent1">
              <a:lumMod val="20000"/>
              <a:lumOff val="80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E4ACE02-8003-E9A5-55EA-E1B5EE55D55A}"/>
              </a:ext>
            </a:extLst>
          </p:cNvPr>
          <p:cNvSpPr/>
          <p:nvPr/>
        </p:nvSpPr>
        <p:spPr>
          <a:xfrm>
            <a:off x="3347864" y="1844823"/>
            <a:ext cx="2448272" cy="4032101"/>
          </a:xfrm>
          <a:prstGeom prst="rect">
            <a:avLst/>
          </a:prstGeom>
          <a:solidFill>
            <a:schemeClr val="accent1">
              <a:lumMod val="20000"/>
              <a:lumOff val="80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D7A3FB5C-F105-A8ED-AAA5-7B64F358284D}"/>
              </a:ext>
            </a:extLst>
          </p:cNvPr>
          <p:cNvSpPr/>
          <p:nvPr/>
        </p:nvSpPr>
        <p:spPr>
          <a:xfrm>
            <a:off x="6300192" y="1844822"/>
            <a:ext cx="2448272" cy="4032101"/>
          </a:xfrm>
          <a:prstGeom prst="rect">
            <a:avLst/>
          </a:prstGeom>
          <a:solidFill>
            <a:schemeClr val="accent1">
              <a:lumMod val="20000"/>
              <a:lumOff val="80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13E6E76-BB3E-521B-4DC4-33C592985E7F}"/>
              </a:ext>
            </a:extLst>
          </p:cNvPr>
          <p:cNvSpPr txBox="1"/>
          <p:nvPr/>
        </p:nvSpPr>
        <p:spPr>
          <a:xfrm>
            <a:off x="485226" y="1844824"/>
            <a:ext cx="2268891" cy="400110"/>
          </a:xfrm>
          <a:prstGeom prst="rect">
            <a:avLst/>
          </a:prstGeom>
          <a:noFill/>
        </p:spPr>
        <p:txBody>
          <a:bodyPr wrap="none" rtlCol="0">
            <a:spAutoFit/>
          </a:bodyPr>
          <a:lstStyle/>
          <a:p>
            <a:pPr algn="ctr"/>
            <a:r>
              <a:rPr lang="en-US" altLang="ko-KR" sz="2000" b="1" dirty="0">
                <a:solidFill>
                  <a:srgbClr val="7030A0"/>
                </a:solidFill>
                <a:latin typeface="맑은 고딕" panose="020B0503020000020004" pitchFamily="50" charset="-127"/>
                <a:ea typeface="맑은 고딕" panose="020B0503020000020004" pitchFamily="50" charset="-127"/>
              </a:rPr>
              <a:t>Presentation Tier</a:t>
            </a:r>
            <a:endParaRPr lang="ko-KR" altLang="en-US" sz="2000" b="1" dirty="0">
              <a:solidFill>
                <a:srgbClr val="7030A0"/>
              </a:solidFill>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94FC600D-F32B-DECF-76B6-BF8DBB1156EB}"/>
              </a:ext>
            </a:extLst>
          </p:cNvPr>
          <p:cNvSpPr txBox="1"/>
          <p:nvPr/>
        </p:nvSpPr>
        <p:spPr>
          <a:xfrm>
            <a:off x="3880945" y="1844824"/>
            <a:ext cx="1382110" cy="400110"/>
          </a:xfrm>
          <a:prstGeom prst="rect">
            <a:avLst/>
          </a:prstGeom>
          <a:noFill/>
        </p:spPr>
        <p:txBody>
          <a:bodyPr wrap="none" rtlCol="0">
            <a:spAutoFit/>
          </a:bodyPr>
          <a:lstStyle/>
          <a:p>
            <a:pPr algn="ctr"/>
            <a:r>
              <a:rPr lang="en-US" altLang="ko-KR" sz="2000" b="1" dirty="0">
                <a:solidFill>
                  <a:srgbClr val="7030A0"/>
                </a:solidFill>
                <a:latin typeface="맑은 고딕" panose="020B0503020000020004" pitchFamily="50" charset="-127"/>
                <a:ea typeface="맑은 고딕" panose="020B0503020000020004" pitchFamily="50" charset="-127"/>
              </a:rPr>
              <a:t>Logic Tier</a:t>
            </a:r>
            <a:endParaRPr lang="ko-KR" altLang="en-US" sz="2000" b="1" dirty="0">
              <a:solidFill>
                <a:srgbClr val="7030A0"/>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499128C4-36AC-1B39-A043-5D9A0E2B64DD}"/>
              </a:ext>
            </a:extLst>
          </p:cNvPr>
          <p:cNvSpPr txBox="1"/>
          <p:nvPr/>
        </p:nvSpPr>
        <p:spPr>
          <a:xfrm>
            <a:off x="6872546" y="1844824"/>
            <a:ext cx="1303563" cy="400110"/>
          </a:xfrm>
          <a:prstGeom prst="rect">
            <a:avLst/>
          </a:prstGeom>
          <a:noFill/>
        </p:spPr>
        <p:txBody>
          <a:bodyPr wrap="none" rtlCol="0">
            <a:spAutoFit/>
          </a:bodyPr>
          <a:lstStyle/>
          <a:p>
            <a:pPr algn="ctr"/>
            <a:r>
              <a:rPr lang="en-US" altLang="ko-KR" sz="2000" b="1" dirty="0">
                <a:solidFill>
                  <a:srgbClr val="7030A0"/>
                </a:solidFill>
                <a:latin typeface="맑은 고딕" panose="020B0503020000020004" pitchFamily="50" charset="-127"/>
                <a:ea typeface="맑은 고딕" panose="020B0503020000020004" pitchFamily="50" charset="-127"/>
              </a:rPr>
              <a:t>Data Tier</a:t>
            </a:r>
            <a:endParaRPr lang="ko-KR" altLang="en-US" sz="2000" b="1" dirty="0">
              <a:solidFill>
                <a:srgbClr val="7030A0"/>
              </a:solidFill>
              <a:latin typeface="맑은 고딕" panose="020B0503020000020004" pitchFamily="50" charset="-127"/>
              <a:ea typeface="맑은 고딕" panose="020B0503020000020004" pitchFamily="50" charset="-127"/>
            </a:endParaRPr>
          </a:p>
        </p:txBody>
      </p:sp>
      <p:pic>
        <p:nvPicPr>
          <p:cNvPr id="14" name="그림 13">
            <a:extLst>
              <a:ext uri="{FF2B5EF4-FFF2-40B4-BE49-F238E27FC236}">
                <a16:creationId xmlns:a16="http://schemas.microsoft.com/office/drawing/2014/main" id="{BA37E8E9-0F66-CFB9-835E-3B62745242D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833" y="2504960"/>
            <a:ext cx="1284070" cy="898849"/>
          </a:xfrm>
          <a:prstGeom prst="rect">
            <a:avLst/>
          </a:prstGeom>
        </p:spPr>
      </p:pic>
      <p:pic>
        <p:nvPicPr>
          <p:cNvPr id="16" name="그림 15">
            <a:extLst>
              <a:ext uri="{FF2B5EF4-FFF2-40B4-BE49-F238E27FC236}">
                <a16:creationId xmlns:a16="http://schemas.microsoft.com/office/drawing/2014/main" id="{E9F7F045-EA35-500F-F832-C232DBEF634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79425" y="3072494"/>
            <a:ext cx="732127" cy="898849"/>
          </a:xfrm>
          <a:prstGeom prst="rect">
            <a:avLst/>
          </a:prstGeom>
        </p:spPr>
      </p:pic>
      <p:pic>
        <p:nvPicPr>
          <p:cNvPr id="20" name="그림 19">
            <a:extLst>
              <a:ext uri="{FF2B5EF4-FFF2-40B4-BE49-F238E27FC236}">
                <a16:creationId xmlns:a16="http://schemas.microsoft.com/office/drawing/2014/main" id="{9C414418-1EA0-3181-3253-5DE181E0370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01594" y="2327394"/>
            <a:ext cx="1563035" cy="1921614"/>
          </a:xfrm>
          <a:prstGeom prst="rect">
            <a:avLst/>
          </a:prstGeom>
        </p:spPr>
      </p:pic>
      <p:pic>
        <p:nvPicPr>
          <p:cNvPr id="22" name="그림 21">
            <a:extLst>
              <a:ext uri="{FF2B5EF4-FFF2-40B4-BE49-F238E27FC236}">
                <a16:creationId xmlns:a16="http://schemas.microsoft.com/office/drawing/2014/main" id="{8DC23B4A-3E51-816D-FA34-CC3935D307F9}"/>
              </a:ext>
            </a:extLst>
          </p:cNvPr>
          <p:cNvPicPr>
            <a:picLocks noChangeAspect="1"/>
          </p:cNvPicPr>
          <p:nvPr/>
        </p:nvPicPr>
        <p:blipFill>
          <a:blip r:embed="rId5">
            <a:clrChange>
              <a:clrFrom>
                <a:srgbClr val="FFFFFD"/>
              </a:clrFrom>
              <a:clrTo>
                <a:srgbClr val="FFFFFD">
                  <a:alpha val="0"/>
                </a:srgbClr>
              </a:clrTo>
            </a:clrChange>
          </a:blip>
          <a:stretch>
            <a:fillRect/>
          </a:stretch>
        </p:blipFill>
        <p:spPr>
          <a:xfrm>
            <a:off x="6799295" y="2484769"/>
            <a:ext cx="1450063" cy="1442488"/>
          </a:xfrm>
          <a:prstGeom prst="rect">
            <a:avLst/>
          </a:prstGeom>
        </p:spPr>
      </p:pic>
      <p:sp>
        <p:nvSpPr>
          <p:cNvPr id="23" name="TextBox 22">
            <a:extLst>
              <a:ext uri="{FF2B5EF4-FFF2-40B4-BE49-F238E27FC236}">
                <a16:creationId xmlns:a16="http://schemas.microsoft.com/office/drawing/2014/main" id="{293D3078-2E2C-4F55-96A1-77C2589F343A}"/>
              </a:ext>
            </a:extLst>
          </p:cNvPr>
          <p:cNvSpPr txBox="1"/>
          <p:nvPr/>
        </p:nvSpPr>
        <p:spPr>
          <a:xfrm>
            <a:off x="727627" y="4669171"/>
            <a:ext cx="1774397" cy="1152688"/>
          </a:xfrm>
          <a:prstGeom prst="rect">
            <a:avLst/>
          </a:prstGeom>
          <a:noFill/>
        </p:spPr>
        <p:txBody>
          <a:bodyPr wrap="none" rtlCol="0">
            <a:spAutoFit/>
          </a:bodyPr>
          <a:lstStyle/>
          <a:p>
            <a:pPr algn="ctr">
              <a:lnSpc>
                <a:spcPct val="150000"/>
              </a:lnSpc>
            </a:pPr>
            <a:r>
              <a:rPr lang="en-US" altLang="ko-KR" b="1" dirty="0">
                <a:solidFill>
                  <a:srgbClr val="0070C0"/>
                </a:solidFill>
                <a:latin typeface="맑은 고딕" panose="020B0503020000020004" pitchFamily="50" charset="-127"/>
                <a:ea typeface="맑은 고딕" panose="020B0503020000020004" pitchFamily="50" charset="-127"/>
              </a:rPr>
              <a:t>Web Client</a:t>
            </a:r>
          </a:p>
          <a:p>
            <a:pPr marL="285750" indent="-285750" algn="ctr">
              <a:lnSpc>
                <a:spcPct val="150000"/>
              </a:lnSpc>
              <a:buFont typeface="Wingdings" panose="05000000000000000000" pitchFamily="2" charset="2"/>
              <a:buChar char="à"/>
            </a:pPr>
            <a:r>
              <a:rPr lang="en-US" altLang="ko-KR" b="1" dirty="0">
                <a:solidFill>
                  <a:srgbClr val="C0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sym typeface="Wingdings" panose="05000000000000000000" pitchFamily="2" charset="2"/>
              </a:rPr>
              <a:t>Web Browser</a:t>
            </a:r>
          </a:p>
          <a:p>
            <a:pPr algn="ctr">
              <a:lnSpc>
                <a:spcPct val="150000"/>
              </a:lnSpc>
            </a:pP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sym typeface="Wingdings" panose="05000000000000000000" pitchFamily="2" charset="2"/>
              </a:rPr>
              <a:t>(Chrome, Edge)</a:t>
            </a:r>
            <a:endParaRPr lang="ko-KR" altLang="en-US"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sp>
        <p:nvSpPr>
          <p:cNvPr id="24" name="TextBox 23">
            <a:extLst>
              <a:ext uri="{FF2B5EF4-FFF2-40B4-BE49-F238E27FC236}">
                <a16:creationId xmlns:a16="http://schemas.microsoft.com/office/drawing/2014/main" id="{AB33C789-03ED-545D-B8A8-769132467FDD}"/>
              </a:ext>
            </a:extLst>
          </p:cNvPr>
          <p:cNvSpPr txBox="1"/>
          <p:nvPr/>
        </p:nvSpPr>
        <p:spPr>
          <a:xfrm>
            <a:off x="3270945" y="4669171"/>
            <a:ext cx="2602123" cy="1152688"/>
          </a:xfrm>
          <a:prstGeom prst="rect">
            <a:avLst/>
          </a:prstGeom>
          <a:noFill/>
        </p:spPr>
        <p:txBody>
          <a:bodyPr wrap="none" rtlCol="0">
            <a:spAutoFit/>
          </a:bodyPr>
          <a:lstStyle/>
          <a:p>
            <a:pPr algn="ctr">
              <a:lnSpc>
                <a:spcPct val="150000"/>
              </a:lnSpc>
            </a:pPr>
            <a:r>
              <a:rPr lang="en-US" altLang="ko-KR" b="1" dirty="0">
                <a:solidFill>
                  <a:srgbClr val="0070C0"/>
                </a:solidFill>
                <a:latin typeface="맑은 고딕" panose="020B0503020000020004" pitchFamily="50" charset="-127"/>
                <a:ea typeface="맑은 고딕" panose="020B0503020000020004" pitchFamily="50" charset="-127"/>
              </a:rPr>
              <a:t>Web Server</a:t>
            </a:r>
          </a:p>
          <a:p>
            <a:pPr marL="285750" indent="-285750" algn="ctr">
              <a:lnSpc>
                <a:spcPct val="150000"/>
              </a:lnSpc>
              <a:buFont typeface="Wingdings" panose="05000000000000000000" pitchFamily="2" charset="2"/>
              <a:buChar char="à"/>
            </a:pPr>
            <a:r>
              <a:rPr lang="en-US" altLang="ko-KR" b="1" dirty="0">
                <a:solidFill>
                  <a:srgbClr val="C0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sym typeface="Wingdings" panose="05000000000000000000" pitchFamily="2" charset="2"/>
              </a:rPr>
              <a:t>IIS</a:t>
            </a:r>
            <a:r>
              <a:rPr lang="en-US" altLang="ko-KR" sz="1400" b="1" dirty="0">
                <a:solidFill>
                  <a:srgbClr val="C0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sym typeface="Wingdings" panose="05000000000000000000" pitchFamily="2" charset="2"/>
              </a:rPr>
              <a:t>(Internet Information </a:t>
            </a:r>
          </a:p>
          <a:p>
            <a:pPr algn="ctr">
              <a:lnSpc>
                <a:spcPct val="150000"/>
              </a:lnSpc>
            </a:pPr>
            <a:r>
              <a:rPr lang="en-US" altLang="ko-KR" sz="1400" b="1" dirty="0">
                <a:solidFill>
                  <a:srgbClr val="C0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sym typeface="Wingdings" panose="05000000000000000000" pitchFamily="2" charset="2"/>
              </a:rPr>
              <a:t>Services)</a:t>
            </a:r>
            <a:r>
              <a:rPr lang="en-US" altLang="ko-KR" b="1" dirty="0">
                <a:latin typeface="맑은 고딕" panose="020B0503020000020004" pitchFamily="50" charset="-127"/>
                <a:ea typeface="맑은 고딕" panose="020B0503020000020004" pitchFamily="50" charset="-127"/>
                <a:sym typeface="Wingdings" panose="05000000000000000000" pitchFamily="2" charset="2"/>
              </a:rPr>
              <a:t>, Tomcat </a:t>
            </a:r>
            <a:r>
              <a:rPr lang="ko-KR" altLang="en-US" b="1" dirty="0">
                <a:latin typeface="맑은 고딕" panose="020B0503020000020004" pitchFamily="50" charset="-127"/>
                <a:ea typeface="맑은 고딕" panose="020B0503020000020004" pitchFamily="50" charset="-127"/>
                <a:sym typeface="Wingdings" panose="05000000000000000000" pitchFamily="2" charset="2"/>
              </a:rPr>
              <a:t>등</a:t>
            </a:r>
            <a:endParaRPr lang="ko-KR" altLang="en-US" b="1" dirty="0">
              <a:latin typeface="맑은 고딕" panose="020B0503020000020004" pitchFamily="50" charset="-127"/>
              <a:ea typeface="맑은 고딕" panose="020B0503020000020004" pitchFamily="50" charset="-127"/>
            </a:endParaRPr>
          </a:p>
        </p:txBody>
      </p:sp>
      <p:sp>
        <p:nvSpPr>
          <p:cNvPr id="25" name="TextBox 24">
            <a:extLst>
              <a:ext uri="{FF2B5EF4-FFF2-40B4-BE49-F238E27FC236}">
                <a16:creationId xmlns:a16="http://schemas.microsoft.com/office/drawing/2014/main" id="{F0CC3D84-F1A2-C67A-67E8-FC11B6000075}"/>
              </a:ext>
            </a:extLst>
          </p:cNvPr>
          <p:cNvSpPr txBox="1"/>
          <p:nvPr/>
        </p:nvSpPr>
        <p:spPr>
          <a:xfrm>
            <a:off x="6555480" y="4669171"/>
            <a:ext cx="1895071" cy="1152688"/>
          </a:xfrm>
          <a:prstGeom prst="rect">
            <a:avLst/>
          </a:prstGeom>
          <a:noFill/>
        </p:spPr>
        <p:txBody>
          <a:bodyPr wrap="none" rtlCol="0">
            <a:spAutoFit/>
          </a:bodyPr>
          <a:lstStyle/>
          <a:p>
            <a:pPr algn="ctr">
              <a:lnSpc>
                <a:spcPct val="150000"/>
              </a:lnSpc>
            </a:pPr>
            <a:r>
              <a:rPr lang="en-US" altLang="ko-KR" b="1" dirty="0">
                <a:solidFill>
                  <a:srgbClr val="0070C0"/>
                </a:solidFill>
                <a:latin typeface="맑은 고딕" panose="020B0503020000020004" pitchFamily="50" charset="-127"/>
                <a:ea typeface="맑은 고딕" panose="020B0503020000020004" pitchFamily="50" charset="-127"/>
              </a:rPr>
              <a:t>Database Server</a:t>
            </a:r>
          </a:p>
          <a:p>
            <a:pPr marL="285750" indent="-285750" algn="ctr">
              <a:lnSpc>
                <a:spcPct val="150000"/>
              </a:lnSpc>
              <a:buFont typeface="Wingdings" panose="05000000000000000000" pitchFamily="2" charset="2"/>
              <a:buChar char="à"/>
            </a:pPr>
            <a:r>
              <a:rPr lang="en-US" altLang="ko-KR" b="1" dirty="0">
                <a:solidFill>
                  <a:srgbClr val="C0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sym typeface="Wingdings" panose="05000000000000000000" pitchFamily="2" charset="2"/>
              </a:rPr>
              <a:t>SQL</a:t>
            </a:r>
            <a:r>
              <a:rPr lang="ko-KR" altLang="en-US" b="1" dirty="0">
                <a:solidFill>
                  <a:srgbClr val="C0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sym typeface="Wingdings" panose="05000000000000000000" pitchFamily="2" charset="2"/>
              </a:rPr>
              <a:t> </a:t>
            </a:r>
            <a:r>
              <a:rPr lang="en-US" altLang="ko-KR" b="1" dirty="0">
                <a:solidFill>
                  <a:srgbClr val="C0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sym typeface="Wingdings" panose="05000000000000000000" pitchFamily="2" charset="2"/>
              </a:rPr>
              <a:t>Server</a:t>
            </a:r>
            <a:r>
              <a:rPr lang="en-US" altLang="ko-KR" b="1" dirty="0">
                <a:latin typeface="맑은 고딕" panose="020B0503020000020004" pitchFamily="50" charset="-127"/>
                <a:ea typeface="맑은 고딕" panose="020B0503020000020004" pitchFamily="50" charset="-127"/>
                <a:sym typeface="Wingdings" panose="05000000000000000000" pitchFamily="2" charset="2"/>
              </a:rPr>
              <a:t>, </a:t>
            </a:r>
          </a:p>
          <a:p>
            <a:pPr algn="ctr">
              <a:lnSpc>
                <a:spcPct val="150000"/>
              </a:lnSpc>
            </a:pPr>
            <a:r>
              <a:rPr lang="en-US" altLang="ko-KR" b="1" dirty="0">
                <a:latin typeface="맑은 고딕" panose="020B0503020000020004" pitchFamily="50" charset="-127"/>
                <a:ea typeface="맑은 고딕" panose="020B0503020000020004" pitchFamily="50" charset="-127"/>
                <a:sym typeface="Wingdings" panose="05000000000000000000" pitchFamily="2" charset="2"/>
              </a:rPr>
              <a:t>Oracle, MySQL </a:t>
            </a:r>
            <a:r>
              <a:rPr lang="ko-KR" altLang="en-US" b="1" dirty="0">
                <a:latin typeface="맑은 고딕" panose="020B0503020000020004" pitchFamily="50" charset="-127"/>
                <a:ea typeface="맑은 고딕" panose="020B0503020000020004" pitchFamily="50" charset="-127"/>
                <a:sym typeface="Wingdings" panose="05000000000000000000" pitchFamily="2" charset="2"/>
              </a:rPr>
              <a:t>등</a:t>
            </a:r>
            <a:endParaRPr lang="ko-KR" altLang="en-US" b="1" dirty="0">
              <a:latin typeface="맑은 고딕" panose="020B0503020000020004" pitchFamily="50" charset="-127"/>
              <a:ea typeface="맑은 고딕" panose="020B0503020000020004" pitchFamily="50" charset="-127"/>
            </a:endParaRPr>
          </a:p>
        </p:txBody>
      </p:sp>
      <p:cxnSp>
        <p:nvCxnSpPr>
          <p:cNvPr id="27" name="직선 화살표 연결선 26">
            <a:extLst>
              <a:ext uri="{FF2B5EF4-FFF2-40B4-BE49-F238E27FC236}">
                <a16:creationId xmlns:a16="http://schemas.microsoft.com/office/drawing/2014/main" id="{757D9B6A-3E97-B051-1606-34B147623990}"/>
              </a:ext>
            </a:extLst>
          </p:cNvPr>
          <p:cNvCxnSpPr/>
          <p:nvPr/>
        </p:nvCxnSpPr>
        <p:spPr>
          <a:xfrm>
            <a:off x="2411552" y="2708920"/>
            <a:ext cx="13900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8E5829E-3313-0571-4D1B-0888E4AF29ED}"/>
              </a:ext>
            </a:extLst>
          </p:cNvPr>
          <p:cNvCxnSpPr/>
          <p:nvPr/>
        </p:nvCxnSpPr>
        <p:spPr>
          <a:xfrm>
            <a:off x="2411552" y="3744764"/>
            <a:ext cx="1390042"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8FF22B-1630-AF66-779C-54FEE711AD2C}"/>
              </a:ext>
            </a:extLst>
          </p:cNvPr>
          <p:cNvSpPr txBox="1"/>
          <p:nvPr/>
        </p:nvSpPr>
        <p:spPr>
          <a:xfrm>
            <a:off x="2624325" y="2751893"/>
            <a:ext cx="964495" cy="338554"/>
          </a:xfrm>
          <a:prstGeom prst="rect">
            <a:avLst/>
          </a:prstGeom>
          <a:noFill/>
        </p:spPr>
        <p:txBody>
          <a:bodyPr wrap="none" rtlCol="0">
            <a:spAutoFit/>
          </a:bodyPr>
          <a:lstStyle/>
          <a:p>
            <a:pPr algn="ctr"/>
            <a:r>
              <a:rPr lang="en-US" altLang="ko-KR" b="1" dirty="0">
                <a:latin typeface="맑은 고딕" panose="020B0503020000020004" pitchFamily="50" charset="-127"/>
                <a:ea typeface="맑은 고딕" panose="020B0503020000020004" pitchFamily="50" charset="-127"/>
              </a:rPr>
              <a:t>Request</a:t>
            </a:r>
            <a:endParaRPr lang="ko-KR" altLang="en-US" b="1" dirty="0">
              <a:latin typeface="맑은 고딕" panose="020B0503020000020004" pitchFamily="50" charset="-127"/>
              <a:ea typeface="맑은 고딕" panose="020B0503020000020004" pitchFamily="50" charset="-127"/>
            </a:endParaRPr>
          </a:p>
        </p:txBody>
      </p:sp>
      <p:sp>
        <p:nvSpPr>
          <p:cNvPr id="30" name="TextBox 29">
            <a:extLst>
              <a:ext uri="{FF2B5EF4-FFF2-40B4-BE49-F238E27FC236}">
                <a16:creationId xmlns:a16="http://schemas.microsoft.com/office/drawing/2014/main" id="{27228498-BCDC-9833-4E8B-5FB5F8131C46}"/>
              </a:ext>
            </a:extLst>
          </p:cNvPr>
          <p:cNvSpPr txBox="1"/>
          <p:nvPr/>
        </p:nvSpPr>
        <p:spPr>
          <a:xfrm>
            <a:off x="2549301" y="3740944"/>
            <a:ext cx="1107162" cy="584775"/>
          </a:xfrm>
          <a:prstGeom prst="rect">
            <a:avLst/>
          </a:prstGeom>
          <a:noFill/>
        </p:spPr>
        <p:txBody>
          <a:bodyPr wrap="none" rtlCol="0">
            <a:spAutoFit/>
          </a:bodyPr>
          <a:lstStyle/>
          <a:p>
            <a:pPr algn="ctr"/>
            <a:r>
              <a:rPr lang="en-US" altLang="ko-KR" b="1" dirty="0">
                <a:latin typeface="맑은 고딕" panose="020B0503020000020004" pitchFamily="50" charset="-127"/>
                <a:ea typeface="맑은 고딕" panose="020B0503020000020004" pitchFamily="50" charset="-127"/>
              </a:rPr>
              <a:t>Response</a:t>
            </a:r>
          </a:p>
          <a:p>
            <a:pPr algn="ctr"/>
            <a:r>
              <a:rPr lang="en-US" altLang="ko-KR" b="1" dirty="0">
                <a:latin typeface="맑은 고딕" panose="020B0503020000020004" pitchFamily="50" charset="-127"/>
                <a:ea typeface="맑은 고딕" panose="020B0503020000020004" pitchFamily="50" charset="-127"/>
              </a:rPr>
              <a:t>(HTML)</a:t>
            </a:r>
            <a:endParaRPr lang="ko-KR" altLang="en-US" b="1" dirty="0">
              <a:latin typeface="맑은 고딕" panose="020B0503020000020004" pitchFamily="50" charset="-127"/>
              <a:ea typeface="맑은 고딕" panose="020B0503020000020004" pitchFamily="50" charset="-127"/>
            </a:endParaRPr>
          </a:p>
        </p:txBody>
      </p:sp>
      <p:cxnSp>
        <p:nvCxnSpPr>
          <p:cNvPr id="31" name="직선 화살표 연결선 30">
            <a:extLst>
              <a:ext uri="{FF2B5EF4-FFF2-40B4-BE49-F238E27FC236}">
                <a16:creationId xmlns:a16="http://schemas.microsoft.com/office/drawing/2014/main" id="{037E7FCB-F6D1-2FD7-B557-B9C71EFF16D7}"/>
              </a:ext>
            </a:extLst>
          </p:cNvPr>
          <p:cNvCxnSpPr/>
          <p:nvPr/>
        </p:nvCxnSpPr>
        <p:spPr>
          <a:xfrm>
            <a:off x="5339594" y="2683352"/>
            <a:ext cx="13900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0102F3D-3CD4-7FA0-70B5-74B2AE206FA1}"/>
              </a:ext>
            </a:extLst>
          </p:cNvPr>
          <p:cNvCxnSpPr/>
          <p:nvPr/>
        </p:nvCxnSpPr>
        <p:spPr>
          <a:xfrm>
            <a:off x="5339594" y="3719196"/>
            <a:ext cx="1390042"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FC62271-FF04-7CAD-FBBD-9316C56E4598}"/>
              </a:ext>
            </a:extLst>
          </p:cNvPr>
          <p:cNvSpPr txBox="1"/>
          <p:nvPr/>
        </p:nvSpPr>
        <p:spPr>
          <a:xfrm>
            <a:off x="5644506" y="2726325"/>
            <a:ext cx="780214" cy="338554"/>
          </a:xfrm>
          <a:prstGeom prst="rect">
            <a:avLst/>
          </a:prstGeom>
          <a:noFill/>
        </p:spPr>
        <p:txBody>
          <a:bodyPr wrap="none" rtlCol="0">
            <a:spAutoFit/>
          </a:bodyPr>
          <a:lstStyle/>
          <a:p>
            <a:pPr algn="ctr"/>
            <a:r>
              <a:rPr lang="en-US" altLang="ko-KR" b="1" dirty="0">
                <a:latin typeface="맑은 고딕" panose="020B0503020000020004" pitchFamily="50" charset="-127"/>
                <a:ea typeface="맑은 고딕" panose="020B0503020000020004" pitchFamily="50" charset="-127"/>
              </a:rPr>
              <a:t>Query</a:t>
            </a:r>
            <a:endParaRPr lang="ko-KR" altLang="en-US" b="1" dirty="0">
              <a:latin typeface="맑은 고딕" panose="020B0503020000020004" pitchFamily="50" charset="-127"/>
              <a:ea typeface="맑은 고딕" panose="020B0503020000020004" pitchFamily="50" charset="-127"/>
            </a:endParaRPr>
          </a:p>
        </p:txBody>
      </p:sp>
      <p:sp>
        <p:nvSpPr>
          <p:cNvPr id="34" name="TextBox 33">
            <a:extLst>
              <a:ext uri="{FF2B5EF4-FFF2-40B4-BE49-F238E27FC236}">
                <a16:creationId xmlns:a16="http://schemas.microsoft.com/office/drawing/2014/main" id="{7BDC7228-0E61-AF94-08DD-5100314459BE}"/>
              </a:ext>
            </a:extLst>
          </p:cNvPr>
          <p:cNvSpPr txBox="1"/>
          <p:nvPr/>
        </p:nvSpPr>
        <p:spPr>
          <a:xfrm>
            <a:off x="5640849" y="3715376"/>
            <a:ext cx="780149" cy="338554"/>
          </a:xfrm>
          <a:prstGeom prst="rect">
            <a:avLst/>
          </a:prstGeom>
          <a:noFill/>
        </p:spPr>
        <p:txBody>
          <a:bodyPr wrap="none" rtlCol="0">
            <a:spAutoFit/>
          </a:bodyPr>
          <a:lstStyle/>
          <a:p>
            <a:pPr algn="ctr"/>
            <a:r>
              <a:rPr lang="en-US" altLang="ko-KR" b="1" dirty="0">
                <a:latin typeface="맑은 고딕" panose="020B0503020000020004" pitchFamily="50" charset="-127"/>
                <a:ea typeface="맑은 고딕" panose="020B0503020000020004" pitchFamily="50" charset="-127"/>
              </a:rPr>
              <a:t>Result</a:t>
            </a:r>
            <a:endParaRPr lang="ko-KR" altLang="en-US" b="1" dirty="0">
              <a:latin typeface="맑은 고딕" panose="020B0503020000020004" pitchFamily="50" charset="-127"/>
              <a:ea typeface="맑은 고딕" panose="020B0503020000020004" pitchFamily="50" charset="-127"/>
            </a:endParaRPr>
          </a:p>
        </p:txBody>
      </p:sp>
      <p:sp>
        <p:nvSpPr>
          <p:cNvPr id="5" name="TextBox 4">
            <a:extLst>
              <a:ext uri="{FF2B5EF4-FFF2-40B4-BE49-F238E27FC236}">
                <a16:creationId xmlns:a16="http://schemas.microsoft.com/office/drawing/2014/main" id="{3F6E34EC-5B4A-0F13-FF9B-0DADBB999F0C}"/>
              </a:ext>
            </a:extLst>
          </p:cNvPr>
          <p:cNvSpPr txBox="1"/>
          <p:nvPr/>
        </p:nvSpPr>
        <p:spPr>
          <a:xfrm>
            <a:off x="1967311" y="5952708"/>
            <a:ext cx="5209375" cy="415755"/>
          </a:xfrm>
          <a:prstGeom prst="rect">
            <a:avLst/>
          </a:prstGeom>
          <a:solidFill>
            <a:srgbClr val="FFFFCC"/>
          </a:solidFill>
          <a:ln w="3175">
            <a:solidFill>
              <a:schemeClr val="tx1"/>
            </a:solidFill>
          </a:ln>
        </p:spPr>
        <p:txBody>
          <a:bodyPr wrap="none" rtlCol="0">
            <a:spAutoFit/>
          </a:bodyPr>
          <a:lstStyle/>
          <a:p>
            <a:pPr algn="ctr">
              <a:lnSpc>
                <a:spcPct val="150000"/>
              </a:lnSpc>
            </a:pPr>
            <a:r>
              <a:rPr lang="en-US" altLang="ko-KR" b="1" dirty="0">
                <a:solidFill>
                  <a:srgbClr val="0070C0"/>
                </a:solidFill>
                <a:latin typeface="맑은 고딕" panose="020B0503020000020004" pitchFamily="50" charset="-127"/>
                <a:ea typeface="맑은 고딕" panose="020B0503020000020004" pitchFamily="50" charset="-127"/>
              </a:rPr>
              <a:t>ASP.NET </a:t>
            </a:r>
            <a:r>
              <a:rPr lang="ko-KR" altLang="en-US" b="1" dirty="0">
                <a:solidFill>
                  <a:srgbClr val="0070C0"/>
                </a:solidFill>
                <a:latin typeface="맑은 고딕" panose="020B0503020000020004" pitchFamily="50" charset="-127"/>
                <a:ea typeface="맑은 고딕" panose="020B0503020000020004" pitchFamily="50" charset="-127"/>
              </a:rPr>
              <a:t>개발 도구 </a:t>
            </a:r>
            <a:r>
              <a:rPr lang="en-US" altLang="ko-KR" b="1" dirty="0">
                <a:latin typeface="맑은 고딕" panose="020B0503020000020004" pitchFamily="50" charset="-127"/>
                <a:ea typeface="맑은 고딕" panose="020B0503020000020004" pitchFamily="50" charset="-127"/>
                <a:sym typeface="Wingdings" panose="05000000000000000000" pitchFamily="2" charset="2"/>
              </a:rPr>
              <a:t> </a:t>
            </a:r>
            <a:r>
              <a:rPr lang="en-US" altLang="ko-KR" b="1" dirty="0">
                <a:solidFill>
                  <a:srgbClr val="C0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sym typeface="Wingdings" panose="05000000000000000000" pitchFamily="2" charset="2"/>
              </a:rPr>
              <a:t>Visual Studio </a:t>
            </a:r>
            <a:r>
              <a:rPr lang="en-US" altLang="ko-KR" b="1" dirty="0">
                <a:solidFill>
                  <a:srgbClr val="0070C0"/>
                </a:solidFill>
                <a:latin typeface="맑은 고딕" panose="020B0503020000020004" pitchFamily="50" charset="-127"/>
                <a:ea typeface="맑은 고딕" panose="020B0503020000020004" pitchFamily="50" charset="-127"/>
                <a:sym typeface="Wingdings" panose="05000000000000000000" pitchFamily="2" charset="2"/>
              </a:rPr>
              <a:t>(</a:t>
            </a:r>
            <a:r>
              <a:rPr lang="ko-KR" altLang="en-US" b="1" dirty="0">
                <a:solidFill>
                  <a:srgbClr val="0070C0"/>
                </a:solidFill>
                <a:latin typeface="맑은 고딕" panose="020B0503020000020004" pitchFamily="50" charset="-127"/>
                <a:ea typeface="맑은 고딕" panose="020B0503020000020004" pitchFamily="50" charset="-127"/>
                <a:sym typeface="Wingdings" panose="05000000000000000000" pitchFamily="2" charset="2"/>
              </a:rPr>
              <a:t>가상의</a:t>
            </a:r>
            <a:r>
              <a:rPr lang="en-US" altLang="ko-KR" b="1" dirty="0">
                <a:solidFill>
                  <a:srgbClr val="0070C0"/>
                </a:solidFill>
                <a:latin typeface="맑은 고딕" panose="020B0503020000020004" pitchFamily="50" charset="-127"/>
                <a:ea typeface="맑은 고딕" panose="020B0503020000020004" pitchFamily="50" charset="-127"/>
                <a:sym typeface="Wingdings" panose="05000000000000000000" pitchFamily="2" charset="2"/>
              </a:rPr>
              <a:t> IIS </a:t>
            </a:r>
            <a:r>
              <a:rPr lang="ko-KR" altLang="en-US" b="1" dirty="0">
                <a:solidFill>
                  <a:srgbClr val="0070C0"/>
                </a:solidFill>
                <a:latin typeface="맑은 고딕" panose="020B0503020000020004" pitchFamily="50" charset="-127"/>
                <a:ea typeface="맑은 고딕" panose="020B0503020000020004" pitchFamily="50" charset="-127"/>
                <a:sym typeface="Wingdings" panose="05000000000000000000" pitchFamily="2" charset="2"/>
              </a:rPr>
              <a:t>포함</a:t>
            </a:r>
            <a:r>
              <a:rPr lang="en-US" altLang="ko-KR" b="1" dirty="0">
                <a:solidFill>
                  <a:srgbClr val="0070C0"/>
                </a:solidFill>
                <a:latin typeface="맑은 고딕" panose="020B0503020000020004" pitchFamily="50" charset="-127"/>
                <a:ea typeface="맑은 고딕" panose="020B0503020000020004" pitchFamily="50" charset="-127"/>
                <a:sym typeface="Wingdings" panose="05000000000000000000" pitchFamily="2" charset="2"/>
              </a:rPr>
              <a:t>)</a:t>
            </a:r>
            <a:endParaRPr lang="ko-KR" altLang="en-US" b="1" dirty="0">
              <a:solidFill>
                <a:srgbClr val="0070C0"/>
              </a:solidFill>
              <a:latin typeface="맑은 고딕" panose="020B0503020000020004" pitchFamily="50" charset="-127"/>
              <a:ea typeface="맑은 고딕" panose="020B0503020000020004" pitchFamily="50" charset="-127"/>
            </a:endParaRPr>
          </a:p>
        </p:txBody>
      </p:sp>
      <p:cxnSp>
        <p:nvCxnSpPr>
          <p:cNvPr id="13" name="직선 화살표 연결선 12">
            <a:extLst>
              <a:ext uri="{FF2B5EF4-FFF2-40B4-BE49-F238E27FC236}">
                <a16:creationId xmlns:a16="http://schemas.microsoft.com/office/drawing/2014/main" id="{D4656A36-5398-DC38-F4B5-41947B4D8668}"/>
              </a:ext>
            </a:extLst>
          </p:cNvPr>
          <p:cNvCxnSpPr/>
          <p:nvPr/>
        </p:nvCxnSpPr>
        <p:spPr>
          <a:xfrm flipV="1">
            <a:off x="2843808" y="3776225"/>
            <a:ext cx="1296144" cy="21750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79245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1_기본 디자인">
  <a:themeElements>
    <a:clrScheme name="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기본 디자인">
      <a:majorFont>
        <a:latin typeface="HY견고딕"/>
        <a:ea typeface="HY견고딕"/>
        <a:cs typeface=""/>
      </a:majorFont>
      <a:minorFont>
        <a:latin typeface="HY견고딕"/>
        <a:ea typeface="HY견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기본 디자인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기본 디자인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기본 디자인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19621</TotalTime>
  <Words>2582</Words>
  <Application>Microsoft Office PowerPoint</Application>
  <PresentationFormat>화면 슬라이드 쇼(4:3)</PresentationFormat>
  <Paragraphs>404</Paragraphs>
  <Slides>53</Slides>
  <Notes>1</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53</vt:i4>
      </vt:variant>
    </vt:vector>
  </HeadingPairs>
  <TitlesOfParts>
    <vt:vector size="62" baseType="lpstr">
      <vt:lpstr>-apple-system</vt:lpstr>
      <vt:lpstr>HY견고딕</vt:lpstr>
      <vt:lpstr>굴림</vt:lpstr>
      <vt:lpstr>맑은 고딕</vt:lpstr>
      <vt:lpstr>Arial</vt:lpstr>
      <vt:lpstr>Symbol</vt:lpstr>
      <vt:lpstr>Times New Roman</vt:lpstr>
      <vt:lpstr>Wingdings</vt:lpstr>
      <vt:lpstr>1_기본 디자인</vt:lpstr>
      <vt:lpstr>ASP.NET 맛 보기</vt:lpstr>
      <vt:lpstr>학습목표</vt:lpstr>
      <vt:lpstr>웹사이트의 기능 분석 (Naver, Daum)</vt:lpstr>
      <vt:lpstr>웹 프로그래밍 (1)</vt:lpstr>
      <vt:lpstr>웹 프로그래밍 (2)</vt:lpstr>
      <vt:lpstr>웹 프로그래밍 (3)</vt:lpstr>
      <vt:lpstr>웹 프로그래밍 (4)</vt:lpstr>
      <vt:lpstr>웹 프로그래밍 (5)</vt:lpstr>
      <vt:lpstr>웹 프로그래밍 개발도구 (1) </vt:lpstr>
      <vt:lpstr>웹 프로그래밍 개발도구 (2)</vt:lpstr>
      <vt:lpstr>[실습1] ASP.NET 맛보기 - 1</vt:lpstr>
      <vt:lpstr>[실습1] ASP.NET 맛보기 - 2</vt:lpstr>
      <vt:lpstr>[실습1] ASP.NET 맛보기 - 3</vt:lpstr>
      <vt:lpstr>[실습1] ASP.NET 맛보기 - 4</vt:lpstr>
      <vt:lpstr>[실습1] ASP.NET 맛보기 - 5</vt:lpstr>
      <vt:lpstr>[실습1] ASP.NET 맛보기 - 6</vt:lpstr>
      <vt:lpstr>[실습1] ASP.NET 맛보기 - 7</vt:lpstr>
      <vt:lpstr>[실습1] ASP.NET 맛보기 - 8</vt:lpstr>
      <vt:lpstr>[실습1] ASP.NET 맛보기 - 9</vt:lpstr>
      <vt:lpstr>[실습1] ASP.NET 맛보기 - 10</vt:lpstr>
      <vt:lpstr>[실습1] ASP.NET 맛보기 - 11</vt:lpstr>
      <vt:lpstr>[실습1] ASP.NET 맛보기 - 12</vt:lpstr>
      <vt:lpstr>[실습1] ASP.NET 맛보기 - 13</vt:lpstr>
      <vt:lpstr>[실습1] ASP.NET 맛보기 - 14</vt:lpstr>
      <vt:lpstr>[실습1] ASP.NET 맛보기 - 15</vt:lpstr>
      <vt:lpstr>[실습1] ASP.NET 맛보기 - 16</vt:lpstr>
      <vt:lpstr>[실습1] ASP.NET 맛보기 - 17</vt:lpstr>
      <vt:lpstr>[실습1] ASP.NET 맛보기 - 18</vt:lpstr>
      <vt:lpstr>[실습1] ASP.NET 맛보기 - 19</vt:lpstr>
      <vt:lpstr>[실습1] ASP.NET 맛보기 - 20</vt:lpstr>
      <vt:lpstr>[실습1] ASP.NET 맛보기 - 21</vt:lpstr>
      <vt:lpstr>[참고] 네임스페이스 역할 (Googling)</vt:lpstr>
      <vt:lpstr>[실습1] ASP.NET 맛보기 - 22</vt:lpstr>
      <vt:lpstr>[실습1] ASP.NET 맛보기 - 23</vt:lpstr>
      <vt:lpstr>[실습1] ASP.NET 맛보기 - 24</vt:lpstr>
      <vt:lpstr>[실습1] ASP.NET 맛보기 - 25</vt:lpstr>
      <vt:lpstr>[실습2] 코드와 디자인을 하나의 파일로 지정</vt:lpstr>
      <vt:lpstr>[실습2] 코드와 디자인을 하나의 파일로 지정 : 디자인</vt:lpstr>
      <vt:lpstr>[실습2] 코드와 디자인을 하나의 파일로 지정 : 소스</vt:lpstr>
      <vt:lpstr>[실습2] 코드와 디자인을 하나의 파일로 지정 : 실행</vt:lpstr>
      <vt:lpstr>코드 통합/분리된 상태의 비교 : 솔루션탐색기</vt:lpstr>
      <vt:lpstr>코드 통합/분리된 상태의 비교 : 소스</vt:lpstr>
      <vt:lpstr>웹(폼) 프로그래밍 개념 요약</vt:lpstr>
      <vt:lpstr>웹 폼 프로그래밍</vt:lpstr>
      <vt:lpstr>기본 컨트롤</vt:lpstr>
      <vt:lpstr>기본 속성 (Button을 중심으로)</vt:lpstr>
      <vt:lpstr>이벤트 (Button을 중심으로)</vt:lpstr>
      <vt:lpstr>ASP.NET의 특징</vt:lpstr>
      <vt:lpstr>[과제 1]</vt:lpstr>
      <vt:lpstr>[과제 2]</vt:lpstr>
      <vt:lpstr>학습 요약</vt:lpstr>
      <vt:lpstr>ASP.NET 맛 보기</vt:lpstr>
      <vt:lpstr>질의 응답</vt:lpstr>
    </vt:vector>
  </TitlesOfParts>
  <Company>두원공과대학 인터넷프로그래밍과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김형래</dc:creator>
  <cp:lastModifiedBy>현승렬</cp:lastModifiedBy>
  <cp:revision>479</cp:revision>
  <dcterms:created xsi:type="dcterms:W3CDTF">2003-05-07T20:17:23Z</dcterms:created>
  <dcterms:modified xsi:type="dcterms:W3CDTF">2025-03-03T23:56:20Z</dcterms:modified>
</cp:coreProperties>
</file>